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1" r:id="rId3"/>
  </p:sldMasterIdLst>
  <p:notesMasterIdLst>
    <p:notesMasterId r:id="rId34"/>
  </p:notesMasterIdLst>
  <p:sldIdLst>
    <p:sldId id="257" r:id="rId4"/>
    <p:sldId id="258" r:id="rId5"/>
    <p:sldId id="286" r:id="rId6"/>
    <p:sldId id="260" r:id="rId7"/>
    <p:sldId id="305" r:id="rId8"/>
    <p:sldId id="281" r:id="rId9"/>
    <p:sldId id="312" r:id="rId10"/>
    <p:sldId id="293" r:id="rId11"/>
    <p:sldId id="295" r:id="rId12"/>
    <p:sldId id="299" r:id="rId13"/>
    <p:sldId id="301" r:id="rId14"/>
    <p:sldId id="303" r:id="rId15"/>
    <p:sldId id="304" r:id="rId16"/>
    <p:sldId id="268" r:id="rId17"/>
    <p:sldId id="261" r:id="rId18"/>
    <p:sldId id="263" r:id="rId19"/>
    <p:sldId id="306" r:id="rId20"/>
    <p:sldId id="262" r:id="rId21"/>
    <p:sldId id="313" r:id="rId22"/>
    <p:sldId id="314" r:id="rId23"/>
    <p:sldId id="267" r:id="rId24"/>
    <p:sldId id="269" r:id="rId25"/>
    <p:sldId id="272" r:id="rId26"/>
    <p:sldId id="317" r:id="rId27"/>
    <p:sldId id="318" r:id="rId28"/>
    <p:sldId id="320" r:id="rId29"/>
    <p:sldId id="321" r:id="rId30"/>
    <p:sldId id="322" r:id="rId31"/>
    <p:sldId id="324" r:id="rId32"/>
    <p:sldId id="323" r:id="rId33"/>
  </p:sldIdLst>
  <p:sldSz cx="9144000" cy="6858000" type="screen4x3"/>
  <p:notesSz cx="6781800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E850"/>
    <a:srgbClr val="FF3300"/>
    <a:srgbClr val="336600"/>
    <a:srgbClr val="CE0014"/>
    <a:srgbClr val="CC0000"/>
    <a:srgbClr val="718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374" autoAdjust="0"/>
  </p:normalViewPr>
  <p:slideViewPr>
    <p:cSldViewPr>
      <p:cViewPr varScale="1">
        <p:scale>
          <a:sx n="86" d="100"/>
          <a:sy n="86" d="100"/>
        </p:scale>
        <p:origin x="113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FE2CC57-753E-4637-BCB9-C47DB3CC22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3470F26-F736-47AB-B800-BA3B68D1547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4049DE-E906-4C3B-8727-6F973D5BC2E6}" type="datetimeFigureOut">
              <a:rPr lang="de-DE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66D74574-809C-4FBF-A87D-307CA99760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EC1532A3-7EFD-4FC9-BAC2-059A178C7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63" y="4714875"/>
            <a:ext cx="54260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771FA1-7BB0-4199-B28D-46B841BDAC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A0C5AA-534A-4B7B-9431-960B7E3F89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1750" y="9428163"/>
            <a:ext cx="29384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DF1A358-30F0-4183-8496-46AA9B86FD1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allgemeinen teilen wir die selben Werte, haben aber trotzdem unterschiedliche Regeln. Sie kommen aus einem anderen Kulturkreis mit anderen Regeln und Gesetzen.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Vieles ist neu, ungewohnt und unverständlich und trotzdem müssen Sie sich an die neuen Regeln halten, um in Deutschland eine neue Heimat zu finden und zurecht zu kommen.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1A358-30F0-4183-8496-46AA9B86FD19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8105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>
            <a:extLst>
              <a:ext uri="{FF2B5EF4-FFF2-40B4-BE49-F238E27FC236}">
                <a16:creationId xmlns:a16="http://schemas.microsoft.com/office/drawing/2014/main" id="{0826C673-1BDE-47E9-959B-73A5C9ACF4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izenplatzhalter 2">
            <a:extLst>
              <a:ext uri="{FF2B5EF4-FFF2-40B4-BE49-F238E27FC236}">
                <a16:creationId xmlns:a16="http://schemas.microsoft.com/office/drawing/2014/main" id="{48D90CF7-4AE6-470D-8EB1-ACDE3B9C00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Opfer von Gewalt bekommen die volle Unterstützung des Staates, es gibt zahlreiche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Beratungs- und Unterstützungsangebote.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Der Täter kann wegen Gewalt aus der Wohnung verwiesen werden.</a:t>
            </a:r>
          </a:p>
          <a:p>
            <a:endParaRPr lang="de-DE" altLang="de-DE" dirty="0"/>
          </a:p>
        </p:txBody>
      </p:sp>
      <p:sp>
        <p:nvSpPr>
          <p:cNvPr id="20484" name="Foliennummernplatzhalter 3">
            <a:extLst>
              <a:ext uri="{FF2B5EF4-FFF2-40B4-BE49-F238E27FC236}">
                <a16:creationId xmlns:a16="http://schemas.microsoft.com/office/drawing/2014/main" id="{B1A507BD-43E3-4841-8866-406E96554F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AFC2404-F9DF-4800-9A68-AFA50E4CC555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 haben aber das </a:t>
            </a:r>
            <a:r>
              <a:rPr lang="de-DE" alt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 </a:t>
            </a:r>
            <a:r>
              <a:rPr lang="de-DE" alt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 zu </a:t>
            </a:r>
            <a:r>
              <a:rPr lang="de-DE" alt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verteidigen, </a:t>
            </a:r>
            <a:r>
              <a:rPr lang="de-DE" alt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h. einen </a:t>
            </a:r>
            <a:r>
              <a:rPr lang="de-DE" alt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Angriff </a:t>
            </a:r>
            <a:r>
              <a:rPr lang="de-DE" alt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sich oder anderen </a:t>
            </a:r>
            <a:r>
              <a:rPr lang="de-DE" alt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abzuwehren.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nennt man </a:t>
            </a:r>
            <a:r>
              <a:rPr lang="de-DE" alt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Notwehr.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1A358-30F0-4183-8496-46AA9B86FD19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16077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In ihrer Kultur ist dies eventuell ein Ausdruck von Respektlosigkeit oder ein Tabubruch. Sprechen Sie über kulturelle Unterschiede, damit es nicht zu Missverständnissen kommt!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1A358-30F0-4183-8496-46AA9B86FD19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42421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1A358-30F0-4183-8496-46AA9B86FD19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21096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CCDB0F-7D37-4259-B386-D0439A190247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1305D-73F7-43D1-85AE-2652E8D1132F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66372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6B8DD0-5CBF-4E61-89DF-44C7EE5AB5EA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389A1-CFE8-4CC4-B0B6-4DD4291E6C7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8378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6B8DD0-5CBF-4E61-89DF-44C7EE5AB5EA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389A1-CFE8-4CC4-B0B6-4DD4291E6C7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12153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6B8DD0-5CBF-4E61-89DF-44C7EE5AB5EA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389A1-CFE8-4CC4-B0B6-4DD4291E6C7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24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6B8DD0-5CBF-4E61-89DF-44C7EE5AB5EA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389A1-CFE8-4CC4-B0B6-4DD4291E6C7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15056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6B8DD0-5CBF-4E61-89DF-44C7EE5AB5EA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389A1-CFE8-4CC4-B0B6-4DD4291E6C7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16679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6B8DD0-5CBF-4E61-89DF-44C7EE5AB5EA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389A1-CFE8-4CC4-B0B6-4DD4291E6C7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5718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0CB7C5-111A-4338-9430-2A92C5F0E7C9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1EB587-C7B5-4495-9083-8855AC54057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66032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98FA21-0BF7-4265-9812-82C20ACD1036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774C0-604B-4A93-90BF-55A6D75A6554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6038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7">
            <a:extLst>
              <a:ext uri="{FF2B5EF4-FFF2-40B4-BE49-F238E27FC236}">
                <a16:creationId xmlns:a16="http://schemas.microsoft.com/office/drawing/2014/main" id="{D22688D8-5A24-456B-AF3F-5B2FA755E3B0}"/>
              </a:ext>
            </a:extLst>
          </p:cNvPr>
          <p:cNvCxnSpPr/>
          <p:nvPr userDrawn="1"/>
        </p:nvCxnSpPr>
        <p:spPr>
          <a:xfrm>
            <a:off x="0" y="6524625"/>
            <a:ext cx="9147175" cy="0"/>
          </a:xfrm>
          <a:prstGeom prst="line">
            <a:avLst/>
          </a:prstGeom>
          <a:ln w="28575">
            <a:solidFill>
              <a:srgbClr val="7186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57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6B8DD0-5CBF-4E61-89DF-44C7EE5AB5EA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389A1-CFE8-4CC4-B0B6-4DD4291E6C7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215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7493CD-A56F-4933-B746-07F8AD5B345F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A644B-BDE5-4BEB-8D57-133FBC4E903F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7578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A35A89-1E39-41BC-9014-1412AF10D644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AC0EA3-C741-4D5A-810C-E5F221633082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940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8A75F-C75C-4827-AAFE-74FC4164812A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B57DE0-E77E-4F6D-9530-65695EBF517F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0252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CD2E06-48C1-482A-A4CC-DA422EE90169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233DA9-71D4-4F42-B401-B2A32DA43D2F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201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969087-07D3-4C3E-AAB2-F643FE7A2BEB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3DC183-2673-436B-A9DA-21FCCB8CE3E8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1913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4D18C0-F6A7-42AC-A2B8-3CF9C4571AD5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0FE8E8-41D8-47D2-A04D-5D7BA30155D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71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1BCAC8-8DB8-4622-A19F-72A3D5E14ADE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2B547-3DF9-4E3C-AA7F-C36AFC7CF035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4193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F36B8DD0-5CBF-4E61-89DF-44C7EE5AB5EA}" type="datetimeFigureOut">
              <a:rPr lang="de-DE" smtClean="0"/>
              <a:pPr>
                <a:defRPr/>
              </a:pPr>
              <a:t>11.09.2018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C389A1-CFE8-4CC4-B0B6-4DD4291E6C7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77281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  <p:sldLayoutId id="214748398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Alkohol%20und%20Fl&#252;chtlinge.mp4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user/Polizeipr&#228;vention" TargetMode="External"/><Relationship Id="rId2" Type="http://schemas.openxmlformats.org/officeDocument/2006/relationships/hyperlink" Target="http://www.polizei-beratung.de/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antigewaltkompetenzzentrum.de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hteck 9">
            <a:extLst>
              <a:ext uri="{FF2B5EF4-FFF2-40B4-BE49-F238E27FC236}">
                <a16:creationId xmlns:a16="http://schemas.microsoft.com/office/drawing/2014/main" id="{3A2BEB82-7588-4040-9DE0-6B7715BBE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281" y="4146688"/>
            <a:ext cx="79327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000" b="1" dirty="0">
                <a:solidFill>
                  <a:srgbClr val="CE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Normen und Gesetze in Deutschland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Gemeinsames sehen Unterschiedliches tolerieren</a:t>
            </a:r>
          </a:p>
        </p:txBody>
      </p:sp>
      <p:sp>
        <p:nvSpPr>
          <p:cNvPr id="14339" name="Textfeld 2">
            <a:extLst>
              <a:ext uri="{FF2B5EF4-FFF2-40B4-BE49-F238E27FC236}">
                <a16:creationId xmlns:a16="http://schemas.microsoft.com/office/drawing/2014/main" id="{FEDD3ECC-454F-40FE-A8F8-B3C6CC56A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1717675"/>
            <a:ext cx="4752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Asylbewerberinnen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Asylbewerber</a:t>
            </a:r>
            <a:endParaRPr lang="de-DE" altLang="de-DE" dirty="0">
              <a:solidFill>
                <a:srgbClr val="FFFF00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FB70701-4EAC-4DCC-9DDD-9EE5FED0B8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22" t="13423" r="30322" b="13017"/>
          <a:stretch/>
        </p:blipFill>
        <p:spPr>
          <a:xfrm>
            <a:off x="6300192" y="1324963"/>
            <a:ext cx="2638449" cy="2772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Grafik 2">
            <a:extLst>
              <a:ext uri="{FF2B5EF4-FFF2-40B4-BE49-F238E27FC236}">
                <a16:creationId xmlns:a16="http://schemas.microsoft.com/office/drawing/2014/main" id="{BD2292F9-1791-42D2-AEFF-2A9E034B8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53" b="93310" l="3256" r="93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4468813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feld 9">
            <a:extLst>
              <a:ext uri="{FF2B5EF4-FFF2-40B4-BE49-F238E27FC236}">
                <a16:creationId xmlns:a16="http://schemas.microsoft.com/office/drawing/2014/main" id="{86F5AB53-55D2-46B8-92BF-43ECF0E3E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038" y="870582"/>
            <a:ext cx="5400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Drogenbesitz und –</a:t>
            </a:r>
            <a:r>
              <a:rPr lang="de-DE" alt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handel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sind verboten und werden hart bestraft!</a:t>
            </a:r>
            <a:r>
              <a:rPr lang="de-DE" altLang="de-DE" sz="2400" b="1" dirty="0">
                <a:solidFill>
                  <a:srgbClr val="CE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b="1" dirty="0">
              <a:solidFill>
                <a:srgbClr val="CE00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Besonders die  Abgabe von Betäubungsmitteln als über 21-Jähriger an Minderjährige!</a:t>
            </a:r>
            <a:endParaRPr lang="de-DE" altLang="de-DE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0">
            <a:extLst>
              <a:ext uri="{FF2B5EF4-FFF2-40B4-BE49-F238E27FC236}">
                <a16:creationId xmlns:a16="http://schemas.microsoft.com/office/drawing/2014/main" id="{0B3A6229-66C3-47E1-A273-3B4260E81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038" y="3488226"/>
            <a:ext cx="3384376" cy="283154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Illegale Drogen sind z. B.: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de-DE" altLang="de-DE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de-DE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Marihuana</a:t>
            </a:r>
          </a:p>
          <a:p>
            <a:pPr>
              <a:spcBef>
                <a:spcPct val="0"/>
              </a:spcBef>
              <a:defRPr/>
            </a:pPr>
            <a:r>
              <a:rPr lang="de-DE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Heroin</a:t>
            </a:r>
          </a:p>
          <a:p>
            <a:pPr>
              <a:spcBef>
                <a:spcPct val="0"/>
              </a:spcBef>
              <a:defRPr/>
            </a:pPr>
            <a:r>
              <a:rPr lang="de-DE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Kokain</a:t>
            </a:r>
          </a:p>
          <a:p>
            <a:pPr>
              <a:spcBef>
                <a:spcPct val="0"/>
              </a:spcBef>
              <a:defRPr/>
            </a:pPr>
            <a:r>
              <a:rPr lang="de-DE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Kräutermischungen</a:t>
            </a:r>
          </a:p>
          <a:p>
            <a:pPr>
              <a:spcBef>
                <a:spcPct val="0"/>
              </a:spcBef>
              <a:defRPr/>
            </a:pPr>
            <a:r>
              <a:rPr lang="de-DE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Ecstasy 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de-DE" altLang="de-D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de-DE" altLang="de-D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9" name="Rechteck 1">
            <a:extLst>
              <a:ext uri="{FF2B5EF4-FFF2-40B4-BE49-F238E27FC236}">
                <a16:creationId xmlns:a16="http://schemas.microsoft.com/office/drawing/2014/main" id="{426FD531-0FC1-4544-B628-919B6D058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6806" y="5438232"/>
            <a:ext cx="1517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dirty="0" err="1"/>
              <a:t>manwalk</a:t>
            </a:r>
            <a:r>
              <a:rPr lang="de-DE" altLang="de-DE" sz="1200" dirty="0"/>
              <a:t>  / pixelio.de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feld 10">
            <a:extLst>
              <a:ext uri="{FF2B5EF4-FFF2-40B4-BE49-F238E27FC236}">
                <a16:creationId xmlns:a16="http://schemas.microsoft.com/office/drawing/2014/main" id="{5B0A0B1A-6B2D-4EF5-8341-23CEA3EA8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53" y="1048097"/>
            <a:ext cx="5255447" cy="378565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Ebenso muss man für öffentliche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Verkehrsmitteleinen Fahrschein lösen.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Wenn man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ohne gültigen Fahrschein 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angetroffen wird, muss man mit einer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Anzeige rechnen </a:t>
            </a:r>
            <a:r>
              <a:rPr lang="de-DE" altLang="de-DE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ein erhöhtes Entgelt bezahlen.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de-DE" altLang="de-DE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1" name="Grafik 2">
            <a:extLst>
              <a:ext uri="{FF2B5EF4-FFF2-40B4-BE49-F238E27FC236}">
                <a16:creationId xmlns:a16="http://schemas.microsoft.com/office/drawing/2014/main" id="{A1D34FD4-3FA9-47E7-BA83-CCADB5225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4081"/>
            <a:ext cx="3367088" cy="5049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hteck 1">
            <a:extLst>
              <a:ext uri="{FF2B5EF4-FFF2-40B4-BE49-F238E27FC236}">
                <a16:creationId xmlns:a16="http://schemas.microsoft.com/office/drawing/2014/main" id="{C63A23A2-965D-4F48-84D6-92802654D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225" y="5957440"/>
            <a:ext cx="1831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dirty="0"/>
              <a:t>Siegfried Fries  / pixelio.de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Grafik 2">
            <a:extLst>
              <a:ext uri="{FF2B5EF4-FFF2-40B4-BE49-F238E27FC236}">
                <a16:creationId xmlns:a16="http://schemas.microsoft.com/office/drawing/2014/main" id="{4FECDFFF-8174-4853-A669-1636E96C7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06525"/>
            <a:ext cx="5364334" cy="4024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feld 10">
            <a:extLst>
              <a:ext uri="{FF2B5EF4-FFF2-40B4-BE49-F238E27FC236}">
                <a16:creationId xmlns:a16="http://schemas.microsoft.com/office/drawing/2014/main" id="{0A34B4EE-D7FD-471A-B223-BCDDA7B57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13" y="1427163"/>
            <a:ext cx="3419872" cy="304698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Verbotene Müllentsorgung 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ist nicht nur unschön sondern auch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verboten! 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Es können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Bußgelder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verhängt werden!</a:t>
            </a:r>
          </a:p>
          <a:p>
            <a:pPr eaLnBrk="1" hangingPunct="1">
              <a:spcBef>
                <a:spcPct val="0"/>
              </a:spcBef>
              <a:defRPr/>
            </a:pP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6" name="Rechteck 3">
            <a:extLst>
              <a:ext uri="{FF2B5EF4-FFF2-40B4-BE49-F238E27FC236}">
                <a16:creationId xmlns:a16="http://schemas.microsoft.com/office/drawing/2014/main" id="{6D3DCB64-F8DB-423C-A83F-7311F89FC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271" y="5572124"/>
            <a:ext cx="2271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dirty="0"/>
              <a:t>Jennifer </a:t>
            </a:r>
            <a:r>
              <a:rPr lang="de-DE" altLang="de-DE" sz="1200" dirty="0" err="1"/>
              <a:t>Piepenbring</a:t>
            </a:r>
            <a:r>
              <a:rPr lang="de-DE" altLang="de-DE" sz="1200" dirty="0"/>
              <a:t>.  / pixelio.de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feld 10">
            <a:extLst>
              <a:ext uri="{FF2B5EF4-FFF2-40B4-BE49-F238E27FC236}">
                <a16:creationId xmlns:a16="http://schemas.microsoft.com/office/drawing/2014/main" id="{2473ECD5-AF9C-49A2-9C56-F2DCC8937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99" y="1333254"/>
            <a:ext cx="4838749" cy="193899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Alkohol und Drogen im Straßenverkehr 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sind im Straßenverkehr nicht erlaubt! Es wird in Deutschland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hart bestraft!</a:t>
            </a:r>
          </a:p>
          <a:p>
            <a:pPr eaLnBrk="1" hangingPunct="1">
              <a:spcBef>
                <a:spcPct val="0"/>
              </a:spcBef>
              <a:defRPr/>
            </a:pP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9" name="Grafik 2">
            <a:extLst>
              <a:ext uri="{FF2B5EF4-FFF2-40B4-BE49-F238E27FC236}">
                <a16:creationId xmlns:a16="http://schemas.microsoft.com/office/drawing/2014/main" id="{04730E3E-9BFC-4FA2-B828-FADA6269A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11205"/>
            <a:ext cx="3830637" cy="3816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5106191" y="5229200"/>
            <a:ext cx="30824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/>
              <a:t>S. </a:t>
            </a:r>
            <a:r>
              <a:rPr lang="de-DE" sz="1200" dirty="0" err="1"/>
              <a:t>Hofschlaeger</a:t>
            </a:r>
            <a:r>
              <a:rPr lang="de-DE" sz="1100" dirty="0"/>
              <a:t>  / pixelio.de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feld 2">
            <a:extLst>
              <a:ext uri="{FF2B5EF4-FFF2-40B4-BE49-F238E27FC236}">
                <a16:creationId xmlns:a16="http://schemas.microsoft.com/office/drawing/2014/main" id="{E7D50873-5873-4327-9CF9-864272B57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51" y="1220063"/>
            <a:ext cx="4321175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dirty="0">
              <a:solidFill>
                <a:srgbClr val="33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Die Polizei in Deutschland sorgt für den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Schutz</a:t>
            </a:r>
            <a:r>
              <a:rPr lang="de-DE" altLang="de-DE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die Sicherheit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aller Menschen.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Wenn Sie oder andere in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Gefahr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sind oder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Opfer einer Straftat 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wurden, wenden Sie sich an die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Polizei</a:t>
            </a:r>
            <a:r>
              <a:rPr lang="de-DE" altLang="de-DE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dirty="0">
              <a:solidFill>
                <a:srgbClr val="33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3" name="Grafik 1">
            <a:extLst>
              <a:ext uri="{FF2B5EF4-FFF2-40B4-BE49-F238E27FC236}">
                <a16:creationId xmlns:a16="http://schemas.microsoft.com/office/drawing/2014/main" id="{B195A1A9-4A2A-4C5D-BB61-A9D2DC73A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9" t="30051" r="9401" b="10100"/>
          <a:stretch>
            <a:fillRect/>
          </a:stretch>
        </p:blipFill>
        <p:spPr bwMode="auto">
          <a:xfrm>
            <a:off x="5004048" y="908720"/>
            <a:ext cx="3995738" cy="4378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feld 9">
            <a:extLst>
              <a:ext uri="{FF2B5EF4-FFF2-40B4-BE49-F238E27FC236}">
                <a16:creationId xmlns:a16="http://schemas.microsoft.com/office/drawing/2014/main" id="{777823EF-3C7F-4CEA-B25B-5607337BC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14" y="908720"/>
            <a:ext cx="4718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Umgang mit der Polizei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7A7CB2E1-82E1-42B2-921D-8568575A1420}"/>
              </a:ext>
            </a:extLst>
          </p:cNvPr>
          <p:cNvSpPr/>
          <p:nvPr/>
        </p:nvSpPr>
        <p:spPr>
          <a:xfrm>
            <a:off x="218151" y="4790271"/>
            <a:ext cx="4383383" cy="1200329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de-DE" alt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Polizeinotruf:	110</a:t>
            </a:r>
          </a:p>
          <a:p>
            <a:pPr>
              <a:spcBef>
                <a:spcPct val="0"/>
              </a:spcBef>
            </a:pPr>
            <a:r>
              <a:rPr lang="de-DE" alt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Feuerwehr:		112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feld 8">
            <a:extLst>
              <a:ext uri="{FF2B5EF4-FFF2-40B4-BE49-F238E27FC236}">
                <a16:creationId xmlns:a16="http://schemas.microsoft.com/office/drawing/2014/main" id="{8B2395B6-BE7F-4916-A1E6-4ACC5FF9F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65" y="2888217"/>
            <a:ext cx="9147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3600" b="1">
              <a:solidFill>
                <a:srgbClr val="CE00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A234EE2-7495-44D5-A81D-14C37BB26706}"/>
              </a:ext>
            </a:extLst>
          </p:cNvPr>
          <p:cNvSpPr txBox="1"/>
          <p:nvPr/>
        </p:nvSpPr>
        <p:spPr>
          <a:xfrm>
            <a:off x="442268" y="1004185"/>
            <a:ext cx="464280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Beim Kontakt mit der Polizei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es wichtig, dass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Sie den Anweisungen der Polizei unbedingt Folge leisten,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einen gebührenden Abstand einhalten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und ruhig und sachlich bleiben. 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2" name="Grafik 1">
            <a:extLst>
              <a:ext uri="{FF2B5EF4-FFF2-40B4-BE49-F238E27FC236}">
                <a16:creationId xmlns:a16="http://schemas.microsoft.com/office/drawing/2014/main" id="{608566AE-5F7E-4E32-95DA-E1B7A2FE3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23750"/>
          <a:stretch>
            <a:fillRect/>
          </a:stretch>
        </p:blipFill>
        <p:spPr bwMode="auto">
          <a:xfrm>
            <a:off x="4844134" y="1425914"/>
            <a:ext cx="4076700" cy="3311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340BECF-37D0-453E-BC5F-2E916AF181D8}"/>
              </a:ext>
            </a:extLst>
          </p:cNvPr>
          <p:cNvSpPr/>
          <p:nvPr/>
        </p:nvSpPr>
        <p:spPr>
          <a:xfrm>
            <a:off x="463721" y="5183510"/>
            <a:ext cx="87510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Polizistinnen und Polizisten sind gleichgestellt und haben die gleichen rechtlichen Befugnisse.</a:t>
            </a:r>
          </a:p>
          <a:p>
            <a:pPr>
              <a:defRPr/>
            </a:pPr>
            <a:endParaRPr lang="de-DE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feld 8">
            <a:extLst>
              <a:ext uri="{FF2B5EF4-FFF2-40B4-BE49-F238E27FC236}">
                <a16:creationId xmlns:a16="http://schemas.microsoft.com/office/drawing/2014/main" id="{FF2AB756-C594-4451-835A-AC8E9600E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78" y="3115421"/>
            <a:ext cx="527311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Polizisten sind verpflichtet,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Straftaten zu verfolgen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auch gegen den Willen des Opfers.</a:t>
            </a:r>
            <a:endParaRPr lang="de-DE" altLang="de-DE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Deutsche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Polizisten sind nicht bestechlich.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Bieten Sie Ihnen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niemals Geld 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an,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sie begehen sonst eine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Straftat</a:t>
            </a:r>
            <a:r>
              <a:rPr lang="de-DE" altLang="de-DE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2ED917-6BF5-4D54-B985-8626FE4BB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5" y="263487"/>
            <a:ext cx="2307900" cy="294994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04EAFAE-A7D6-4CF1-A578-DF1D7FB56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663" y="4266620"/>
            <a:ext cx="3484359" cy="2318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B3B8935-3158-4959-B142-D299DC7D17FF}"/>
              </a:ext>
            </a:extLst>
          </p:cNvPr>
          <p:cNvSpPr/>
          <p:nvPr/>
        </p:nvSpPr>
        <p:spPr>
          <a:xfrm>
            <a:off x="2987824" y="405391"/>
            <a:ext cx="60948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de-DE" alt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Deutschland ist ein Rechtsstaat und kein Polizeistaat. Die Polizei handelt nicht willkürlich, sondern aufgrund gesetzlicher Befugnisse.</a:t>
            </a:r>
          </a:p>
          <a:p>
            <a:pPr>
              <a:spcBef>
                <a:spcPct val="0"/>
              </a:spcBef>
            </a:pPr>
            <a:r>
              <a:rPr lang="de-DE" alt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Gewalt wird von der Polizei nur zur Durchsetzung von Maßnahmen angewendet, niemals ohne Grund.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7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feld 8">
            <a:extLst>
              <a:ext uri="{FF2B5EF4-FFF2-40B4-BE49-F238E27FC236}">
                <a16:creationId xmlns:a16="http://schemas.microsoft.com/office/drawing/2014/main" id="{C265F97A-17A3-4AE2-8774-D8469636F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7200"/>
            <a:ext cx="9147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3600" b="1">
              <a:solidFill>
                <a:srgbClr val="CE00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Textfeld 10">
            <a:extLst>
              <a:ext uri="{FF2B5EF4-FFF2-40B4-BE49-F238E27FC236}">
                <a16:creationId xmlns:a16="http://schemas.microsoft.com/office/drawing/2014/main" id="{04F7FB70-8DCF-4A8F-9BBC-220CF8DBC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16" y="3181350"/>
            <a:ext cx="55445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Aufenthaltsberechtigungs-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karte</a:t>
            </a: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(Asylkarte) </a:t>
            </a:r>
            <a:r>
              <a:rPr lang="de-DE" altLang="de-DE" sz="2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</a:t>
            </a: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immer mitgeführt und vorgezeigt werden!</a:t>
            </a:r>
          </a:p>
        </p:txBody>
      </p:sp>
      <p:sp>
        <p:nvSpPr>
          <p:cNvPr id="33796" name="Textfeld 12">
            <a:extLst>
              <a:ext uri="{FF2B5EF4-FFF2-40B4-BE49-F238E27FC236}">
                <a16:creationId xmlns:a16="http://schemas.microsoft.com/office/drawing/2014/main" id="{02DA1990-5C68-42DE-BA81-78A5C03D2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87" y="962033"/>
            <a:ext cx="5544574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Feststellung der Identität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Die Polizei darf Ihre Identität feststellen. Sie müssen dabei mitwirken.</a:t>
            </a:r>
          </a:p>
        </p:txBody>
      </p:sp>
      <p:pic>
        <p:nvPicPr>
          <p:cNvPr id="33797" name="Grafik 1">
            <a:extLst>
              <a:ext uri="{FF2B5EF4-FFF2-40B4-BE49-F238E27FC236}">
                <a16:creationId xmlns:a16="http://schemas.microsoft.com/office/drawing/2014/main" id="{8481C250-72B5-40C5-9F85-EFF7B6838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6672"/>
            <a:ext cx="3074987" cy="410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EEE4ABD-E453-41F0-8423-5A16CBDCA428}"/>
              </a:ext>
            </a:extLst>
          </p:cNvPr>
          <p:cNvSpPr/>
          <p:nvPr/>
        </p:nvSpPr>
        <p:spPr>
          <a:xfrm>
            <a:off x="2459744" y="5200420"/>
            <a:ext cx="6408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Wenn Sie eine Straftat begangen haben, wird häufig nur ihre Identität festgestellt, die Strafe verhängt später ein Gericht.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feld 1">
            <a:extLst>
              <a:ext uri="{FF2B5EF4-FFF2-40B4-BE49-F238E27FC236}">
                <a16:creationId xmlns:a16="http://schemas.microsoft.com/office/drawing/2014/main" id="{62C24C1F-F593-40CB-B187-75C2D925A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73" y="2119775"/>
            <a:ext cx="482466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In Deutschland ist es ein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Zeichen von Respekt, 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anderen zum Gruß die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zu geben 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und ihnen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die Augen zu sehen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Das gilt auch zwischen Mann und Frau.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EA5A61A-2DFD-4A6F-B09E-AE3DAB74E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132856"/>
            <a:ext cx="3384376" cy="3045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feld 10">
            <a:extLst>
              <a:ext uri="{FF2B5EF4-FFF2-40B4-BE49-F238E27FC236}">
                <a16:creationId xmlns:a16="http://schemas.microsoft.com/office/drawing/2014/main" id="{0A34B4EE-D7FD-471A-B223-BCDDA7B57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14" y="1922182"/>
            <a:ext cx="4560829" cy="357020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Alkoholkonsum in der Öffentlichkeit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de-DE" alt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Alkoholkonsum in der Öffentlichkeit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ist in manchen Städten und Orten verboten. Achten Sie auch auf 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Ihr Bild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in der Öffentlichkeit!</a:t>
            </a:r>
            <a:endParaRPr lang="de-DE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hlinkClick r:id="rId2" action="ppaction://hlinkfile"/>
            <a:extLst>
              <a:ext uri="{FF2B5EF4-FFF2-40B4-BE49-F238E27FC236}">
                <a16:creationId xmlns:a16="http://schemas.microsoft.com/office/drawing/2014/main" id="{FC6C09FB-C2BB-4EC5-B0F4-A9CEFF3C6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48" t="16028" r="19355" b="6251"/>
          <a:stretch/>
        </p:blipFill>
        <p:spPr>
          <a:xfrm>
            <a:off x="4932040" y="1999541"/>
            <a:ext cx="3937820" cy="3013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56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5F5BF02-E87C-4D25-9CD3-B053DE50208D}"/>
              </a:ext>
            </a:extLst>
          </p:cNvPr>
          <p:cNvSpPr txBox="1"/>
          <p:nvPr/>
        </p:nvSpPr>
        <p:spPr>
          <a:xfrm>
            <a:off x="683567" y="1169988"/>
            <a:ext cx="8261995" cy="1754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Informationen über einige</a:t>
            </a:r>
          </a:p>
          <a:p>
            <a:pPr marL="571500" indent="-5715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grundlegende 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Regeln</a:t>
            </a:r>
            <a:r>
              <a:rPr lang="de-DE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</a:p>
          <a:p>
            <a:pPr marL="571500" indent="-5715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wichtige 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Gesetze</a:t>
            </a:r>
            <a:r>
              <a:rPr lang="de-DE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in Deutschland.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14A31B4-C137-4CCD-86E7-4188331C4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8" y="3930175"/>
            <a:ext cx="2926080" cy="195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A3D8A18-0ACA-4F92-BBA0-F3308EDE8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2" y="2697289"/>
            <a:ext cx="6624736" cy="4416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feld 10">
            <a:extLst>
              <a:ext uri="{FF2B5EF4-FFF2-40B4-BE49-F238E27FC236}">
                <a16:creationId xmlns:a16="http://schemas.microsoft.com/office/drawing/2014/main" id="{0A34B4EE-D7FD-471A-B223-BCDDA7B57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1283073"/>
            <a:ext cx="4775426" cy="15696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de-DE" altLang="de-DE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Nehmen Sie Rücksicht auf andere!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de-DE" altLang="de-DE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de-DE" altLang="de-DE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7A74F58-7D09-411A-A122-18180D973746}"/>
              </a:ext>
            </a:extLst>
          </p:cNvPr>
          <p:cNvSpPr txBox="1"/>
          <p:nvPr/>
        </p:nvSpPr>
        <p:spPr>
          <a:xfrm>
            <a:off x="755576" y="2166568"/>
            <a:ext cx="40775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z.B.: indem Sie in der Nacht leise sind</a:t>
            </a:r>
          </a:p>
          <a:p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Wahren Sie Distanz!</a:t>
            </a:r>
          </a:p>
          <a:p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Starren Sie andere Personen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im Schwimmbad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nicht an. 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Das löst unangenehme Gefühle aus!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4198A79-2143-47B6-9F67-4CB8D4AB9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21" y="1133377"/>
            <a:ext cx="2904645" cy="1552798"/>
          </a:xfrm>
          <a:prstGeom prst="rect">
            <a:avLst/>
          </a:prstGeom>
        </p:spPr>
      </p:pic>
      <p:pic>
        <p:nvPicPr>
          <p:cNvPr id="10" name="Grafik 10">
            <a:extLst>
              <a:ext uri="{FF2B5EF4-FFF2-40B4-BE49-F238E27FC236}">
                <a16:creationId xmlns:a16="http://schemas.microsoft.com/office/drawing/2014/main" id="{C2FB8AE6-8000-427C-8B4E-C896D0CE2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3" t="15292" r="34689" b="27367"/>
          <a:stretch>
            <a:fillRect/>
          </a:stretch>
        </p:blipFill>
        <p:spPr bwMode="auto">
          <a:xfrm>
            <a:off x="5292080" y="3429000"/>
            <a:ext cx="2946151" cy="2151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83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feld 8">
            <a:extLst>
              <a:ext uri="{FF2B5EF4-FFF2-40B4-BE49-F238E27FC236}">
                <a16:creationId xmlns:a16="http://schemas.microsoft.com/office/drawing/2014/main" id="{C3DC44FE-0AF9-4583-8A04-2317E09AD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406" y="2607073"/>
            <a:ext cx="9147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3600" b="1">
              <a:solidFill>
                <a:srgbClr val="CE00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7" name="Textfeld 1">
            <a:extLst>
              <a:ext uri="{FF2B5EF4-FFF2-40B4-BE49-F238E27FC236}">
                <a16:creationId xmlns:a16="http://schemas.microsoft.com/office/drawing/2014/main" id="{2E15DE90-B0F8-4D18-A311-3518B7789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881257"/>
            <a:ext cx="3899099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Freiheit ist in Deutschland wichtig!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Jeder Mensch darf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seine Meinung sagen.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Die Freiheit hat aber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auch Grenzen.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Man darf andere Menschen nicht verletzen.</a:t>
            </a:r>
          </a:p>
        </p:txBody>
      </p:sp>
      <p:sp>
        <p:nvSpPr>
          <p:cNvPr id="36868" name="Rechteck 1">
            <a:extLst>
              <a:ext uri="{FF2B5EF4-FFF2-40B4-BE49-F238E27FC236}">
                <a16:creationId xmlns:a16="http://schemas.microsoft.com/office/drawing/2014/main" id="{D8BF26A8-EF1B-4D0A-BA9E-0395B436E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674" y="4304017"/>
            <a:ext cx="352839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Beachten Sie, dass es kein Angriff auf ihre Ehre oder Ihre Kultur ist, wenn jemand anderer Meinung als sie ist.  </a:t>
            </a:r>
          </a:p>
        </p:txBody>
      </p:sp>
      <p:sp>
        <p:nvSpPr>
          <p:cNvPr id="36869" name="Rechteck 2">
            <a:extLst>
              <a:ext uri="{FF2B5EF4-FFF2-40B4-BE49-F238E27FC236}">
                <a16:creationId xmlns:a16="http://schemas.microsoft.com/office/drawing/2014/main" id="{3CD27CDC-051A-4FA3-8FAA-3C4552B6A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42" y="4979002"/>
            <a:ext cx="47491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Meinungsverschiedenheiten werden mit Worten und nicht mit Fäusten ausgetragen!</a:t>
            </a:r>
          </a:p>
        </p:txBody>
      </p:sp>
      <p:pic>
        <p:nvPicPr>
          <p:cNvPr id="36870" name="Grafik 2">
            <a:extLst>
              <a:ext uri="{FF2B5EF4-FFF2-40B4-BE49-F238E27FC236}">
                <a16:creationId xmlns:a16="http://schemas.microsoft.com/office/drawing/2014/main" id="{22D96D26-7211-4258-AFBB-9E60E4564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8000" r="15350" b="36349"/>
          <a:stretch>
            <a:fillRect/>
          </a:stretch>
        </p:blipFill>
        <p:spPr bwMode="auto">
          <a:xfrm>
            <a:off x="3907490" y="908720"/>
            <a:ext cx="5087937" cy="3173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  <p:bldP spid="36868" grpId="0"/>
      <p:bldP spid="368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feld 8">
            <a:extLst>
              <a:ext uri="{FF2B5EF4-FFF2-40B4-BE49-F238E27FC236}">
                <a16:creationId xmlns:a16="http://schemas.microsoft.com/office/drawing/2014/main" id="{A755FEA2-F651-4EC6-AA15-F1B3A9726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64904"/>
            <a:ext cx="9147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3600" b="1">
              <a:solidFill>
                <a:srgbClr val="CE00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Textfeld 1">
            <a:extLst>
              <a:ext uri="{FF2B5EF4-FFF2-40B4-BE49-F238E27FC236}">
                <a16:creationId xmlns:a16="http://schemas.microsoft.com/office/drawing/2014/main" id="{625D1015-C1A5-4B3E-B444-0CF9A7EEC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1095648"/>
            <a:ext cx="35274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Der Staat darf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nicht willkürlich,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also nur nach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den Gesetzen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Handeln!</a:t>
            </a:r>
          </a:p>
        </p:txBody>
      </p:sp>
      <p:sp>
        <p:nvSpPr>
          <p:cNvPr id="37892" name="Rechteck 1">
            <a:extLst>
              <a:ext uri="{FF2B5EF4-FFF2-40B4-BE49-F238E27FC236}">
                <a16:creationId xmlns:a16="http://schemas.microsoft.com/office/drawing/2014/main" id="{BBD958D0-8672-4DD2-83A2-3C240E466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1413967"/>
            <a:ext cx="457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de-D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de-D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feil: nach unten 1">
            <a:extLst>
              <a:ext uri="{FF2B5EF4-FFF2-40B4-BE49-F238E27FC236}">
                <a16:creationId xmlns:a16="http://schemas.microsoft.com/office/drawing/2014/main" id="{C1AAF64E-025C-4811-A75B-B36A95A5D107}"/>
              </a:ext>
            </a:extLst>
          </p:cNvPr>
          <p:cNvSpPr/>
          <p:nvPr/>
        </p:nvSpPr>
        <p:spPr>
          <a:xfrm rot="16200000">
            <a:off x="1647529" y="-292788"/>
            <a:ext cx="2382371" cy="4783404"/>
          </a:xfrm>
          <a:prstGeom prst="downArrow">
            <a:avLst/>
          </a:prstGeom>
          <a:solidFill>
            <a:srgbClr val="20E8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E55AF5C-6F3D-479B-AA91-1A135A1E5FD5}"/>
              </a:ext>
            </a:extLst>
          </p:cNvPr>
          <p:cNvSpPr/>
          <p:nvPr/>
        </p:nvSpPr>
        <p:spPr>
          <a:xfrm>
            <a:off x="552714" y="17757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alt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Deutschland werden alle Menschen vor dem Gesetz gleich behandelt!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6C238D1A-CBE3-4054-8F51-FF2C3CAB05E9}"/>
              </a:ext>
            </a:extLst>
          </p:cNvPr>
          <p:cNvSpPr/>
          <p:nvPr/>
        </p:nvSpPr>
        <p:spPr>
          <a:xfrm rot="16200000">
            <a:off x="1647529" y="2372500"/>
            <a:ext cx="2382371" cy="4783404"/>
          </a:xfrm>
          <a:prstGeom prst="downArrow">
            <a:avLst/>
          </a:prstGeom>
          <a:solidFill>
            <a:srgbClr val="20E8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96D7929-B4D9-4091-8501-7383D98FDDBA}"/>
              </a:ext>
            </a:extLst>
          </p:cNvPr>
          <p:cNvSpPr/>
          <p:nvPr/>
        </p:nvSpPr>
        <p:spPr>
          <a:xfrm>
            <a:off x="452346" y="430253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alt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Rache oder Selbstjustiz sind in </a:t>
            </a:r>
          </a:p>
          <a:p>
            <a:r>
              <a:rPr lang="de-DE" alt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Deutschland verboten und</a:t>
            </a:r>
          </a:p>
          <a:p>
            <a:r>
              <a:rPr lang="de-DE" alt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 bestraft.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5" name="Textfeld 1">
            <a:extLst>
              <a:ext uri="{FF2B5EF4-FFF2-40B4-BE49-F238E27FC236}">
                <a16:creationId xmlns:a16="http://schemas.microsoft.com/office/drawing/2014/main" id="{241E5CB6-76C6-4637-BF72-F91209689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002" y="3762886"/>
            <a:ext cx="35274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Vielleicht haben Sie in 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Ihrem Heimatland anderes erlebt.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Haben Sie Vertrauen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in das deutsche 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Rechtssystem.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2" grpId="0" animBg="1"/>
      <p:bldP spid="3" grpId="0"/>
      <p:bldP spid="12" grpId="0" animBg="1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feld 1">
            <a:extLst>
              <a:ext uri="{FF2B5EF4-FFF2-40B4-BE49-F238E27FC236}">
                <a16:creationId xmlns:a16="http://schemas.microsoft.com/office/drawing/2014/main" id="{8CF4730F-C22E-4A9E-908F-D8652DC8F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764704"/>
            <a:ext cx="8699500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 Frau entscheidet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selbst, ob und wen sie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heiratet. 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Sie darf auch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dann mit einem Mann leben,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wenn sie nicht mit ihm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verheiratet ist.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 dirty="0">
              <a:solidFill>
                <a:srgbClr val="33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Zwangsheirat ist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Deutschland verboten.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Hilfe finden sie bei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unter www.scheherazade-hilft.de oder 0800/4151616, jedem Frauenhaus und jeder Polizeidienststelle.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Auch jeder Mann darf sich seine Frau oder Partnerin selbst aussuchen.</a:t>
            </a:r>
            <a:endParaRPr lang="de-DE" altLang="de-DE" sz="2400" dirty="0"/>
          </a:p>
        </p:txBody>
      </p:sp>
      <p:sp>
        <p:nvSpPr>
          <p:cNvPr id="38915" name="Rechteck 1">
            <a:extLst>
              <a:ext uri="{FF2B5EF4-FFF2-40B4-BE49-F238E27FC236}">
                <a16:creationId xmlns:a16="http://schemas.microsoft.com/office/drawing/2014/main" id="{648AF157-E851-4FA5-A087-C31B1B01E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0" y="4066704"/>
            <a:ext cx="1579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marika  / pixelio.de</a:t>
            </a:r>
          </a:p>
        </p:txBody>
      </p:sp>
      <p:pic>
        <p:nvPicPr>
          <p:cNvPr id="38916" name="Grafik 3">
            <a:extLst>
              <a:ext uri="{FF2B5EF4-FFF2-40B4-BE49-F238E27FC236}">
                <a16:creationId xmlns:a16="http://schemas.microsoft.com/office/drawing/2014/main" id="{F047ADA5-5324-4384-ABCF-6E40C8A4F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4416425" cy="3313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9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9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9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9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9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9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9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9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9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9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9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9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1">
            <a:extLst>
              <a:ext uri="{FF2B5EF4-FFF2-40B4-BE49-F238E27FC236}">
                <a16:creationId xmlns:a16="http://schemas.microsoft.com/office/drawing/2014/main" id="{ECEEE8E1-0DF2-4FD2-A0D1-887D26121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081" y="837493"/>
            <a:ext cx="37449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Gleichgeschlechtliche Partnerschaften sind in Deutschland erlaubt. </a:t>
            </a: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4">
            <a:extLst>
              <a:ext uri="{FF2B5EF4-FFF2-40B4-BE49-F238E27FC236}">
                <a16:creationId xmlns:a16="http://schemas.microsoft.com/office/drawing/2014/main" id="{C8FA4397-6B03-455B-AD69-DA4E25C72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13251" r="12988" b="17451"/>
          <a:stretch>
            <a:fillRect/>
          </a:stretch>
        </p:blipFill>
        <p:spPr bwMode="auto">
          <a:xfrm>
            <a:off x="971600" y="836712"/>
            <a:ext cx="3168352" cy="303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F0353383-15AD-428E-9C63-46AB395DCBD3}"/>
              </a:ext>
            </a:extLst>
          </p:cNvPr>
          <p:cNvSpPr/>
          <p:nvPr/>
        </p:nvSpPr>
        <p:spPr>
          <a:xfrm>
            <a:off x="798853" y="44277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Frauen dürfen mit Frauen und Männer mit Männern zusammenleben.</a:t>
            </a:r>
            <a:endParaRPr lang="de-DE" sz="2400" dirty="0"/>
          </a:p>
        </p:txBody>
      </p:sp>
      <p:pic>
        <p:nvPicPr>
          <p:cNvPr id="11" name="Grafik 2">
            <a:extLst>
              <a:ext uri="{FF2B5EF4-FFF2-40B4-BE49-F238E27FC236}">
                <a16:creationId xmlns:a16="http://schemas.microsoft.com/office/drawing/2014/main" id="{F5A4CAF6-7ACE-445F-A505-03AF1C71F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4849" r="20074" b="4849"/>
          <a:stretch>
            <a:fillRect/>
          </a:stretch>
        </p:blipFill>
        <p:spPr bwMode="auto">
          <a:xfrm>
            <a:off x="5436096" y="3401008"/>
            <a:ext cx="2925756" cy="303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4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">
            <a:extLst>
              <a:ext uri="{FF2B5EF4-FFF2-40B4-BE49-F238E27FC236}">
                <a16:creationId xmlns:a16="http://schemas.microsoft.com/office/drawing/2014/main" id="{00F5930D-AC42-412F-B74D-F9FED9FCE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60" y="931154"/>
            <a:ext cx="448799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In Deutschland haben Kinder das </a:t>
            </a: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Recht auf Bildung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. Alle Kinder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müssen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in die Schule gehen.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Zur Schule gehört auch der Schwimm- und Sportunterricht.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dirty="0">
              <a:solidFill>
                <a:srgbClr val="33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">
            <a:extLst>
              <a:ext uri="{FF2B5EF4-FFF2-40B4-BE49-F238E27FC236}">
                <a16:creationId xmlns:a16="http://schemas.microsoft.com/office/drawing/2014/main" id="{9FDFB27F-2104-45FF-B0BC-BC72F6B5A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265" y="4192750"/>
            <a:ext cx="4500774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Unterstützen Sie ihre Kinder,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Jungen und Mädchen.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Es ermöglicht Ihnen eine  sichere Zukunft!</a:t>
            </a:r>
          </a:p>
        </p:txBody>
      </p:sp>
      <p:pic>
        <p:nvPicPr>
          <p:cNvPr id="14" name="Grafik 3">
            <a:extLst>
              <a:ext uri="{FF2B5EF4-FFF2-40B4-BE49-F238E27FC236}">
                <a16:creationId xmlns:a16="http://schemas.microsoft.com/office/drawing/2014/main" id="{E3D00C03-4B8E-4736-938E-5FD8EA2A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2" r="17712"/>
          <a:stretch>
            <a:fillRect/>
          </a:stretch>
        </p:blipFill>
        <p:spPr bwMode="auto">
          <a:xfrm>
            <a:off x="5004048" y="769166"/>
            <a:ext cx="3880234" cy="2682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">
            <a:extLst>
              <a:ext uri="{FF2B5EF4-FFF2-40B4-BE49-F238E27FC236}">
                <a16:creationId xmlns:a16="http://schemas.microsoft.com/office/drawing/2014/main" id="{FA13E828-EED2-4BAC-9F9D-86E4F7C5C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407" y="3520006"/>
            <a:ext cx="24288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dirty="0"/>
              <a:t>Stephanie </a:t>
            </a:r>
            <a:r>
              <a:rPr lang="de-DE" altLang="de-DE" sz="1200" dirty="0" err="1"/>
              <a:t>Hofschlaeger</a:t>
            </a:r>
            <a:r>
              <a:rPr lang="de-DE" altLang="de-DE" sz="1200" dirty="0"/>
              <a:t>  / pixelio.de</a:t>
            </a:r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D8EF3C0E-D9D5-41FA-8104-EC840A8B3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97819"/>
            <a:ext cx="2739736" cy="2129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">
            <a:extLst>
              <a:ext uri="{FF2B5EF4-FFF2-40B4-BE49-F238E27FC236}">
                <a16:creationId xmlns:a16="http://schemas.microsoft.com/office/drawing/2014/main" id="{68C1614F-7BAE-4C09-B5F9-223A73BAD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1" y="6178358"/>
            <a:ext cx="22505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dirty="0"/>
              <a:t>S. </a:t>
            </a:r>
            <a:r>
              <a:rPr lang="de-DE" altLang="de-DE" sz="1200" dirty="0" err="1"/>
              <a:t>Hofschlaeger</a:t>
            </a:r>
            <a:r>
              <a:rPr lang="de-DE" altLang="de-DE" sz="1200" dirty="0"/>
              <a:t>  / pixelio.de  </a:t>
            </a:r>
          </a:p>
        </p:txBody>
      </p:sp>
    </p:spTree>
    <p:extLst>
      <p:ext uri="{BB962C8B-B14F-4D97-AF65-F5344CB8AC3E}">
        <p14:creationId xmlns:p14="http://schemas.microsoft.com/office/powerpoint/2010/main" val="406696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2">
            <a:extLst>
              <a:ext uri="{FF2B5EF4-FFF2-40B4-BE49-F238E27FC236}">
                <a16:creationId xmlns:a16="http://schemas.microsoft.com/office/drawing/2014/main" id="{472096BD-D1B3-4528-85B7-1DB69B683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69" y="2814766"/>
            <a:ext cx="41052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Ziehen Sie keine falschen Schlüsse aus der Bekleidung!</a:t>
            </a:r>
          </a:p>
        </p:txBody>
      </p:sp>
      <p:sp>
        <p:nvSpPr>
          <p:cNvPr id="6" name="Rechteck 4">
            <a:extLst>
              <a:ext uri="{FF2B5EF4-FFF2-40B4-BE49-F238E27FC236}">
                <a16:creationId xmlns:a16="http://schemas.microsoft.com/office/drawing/2014/main" id="{FF0589F4-A975-4624-A9DF-42A0888EA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951" y="1347266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In Deutschland darf jeder die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Kleidung tragen, die ihm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gefällt.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50FF753-D74A-4F17-9638-FB64066A9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1" r="8262"/>
          <a:stretch/>
        </p:blipFill>
        <p:spPr>
          <a:xfrm>
            <a:off x="4851927" y="1347266"/>
            <a:ext cx="3600400" cy="3958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80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">
            <a:extLst>
              <a:ext uri="{FF2B5EF4-FFF2-40B4-BE49-F238E27FC236}">
                <a16:creationId xmlns:a16="http://schemas.microsoft.com/office/drawing/2014/main" id="{3D225EA4-0E46-416A-8645-FA5556DC5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1" y="1352550"/>
            <a:ext cx="4712228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Fotografieren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 keinen anderen Menschen ohne dessen Einwilligung.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Es ist unhöflich!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Wenn sie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Bilder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von anderen ohne deren Erlaubnis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veröffentlichen oder verbreiten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, ist das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strafbar!</a:t>
            </a:r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3760E05E-17C9-43B8-BBE7-3A931CBB6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0" t="19144" r="38953" b="22260"/>
          <a:stretch>
            <a:fillRect/>
          </a:stretch>
        </p:blipFill>
        <p:spPr bwMode="auto">
          <a:xfrm>
            <a:off x="4951213" y="1263945"/>
            <a:ext cx="3684786" cy="3378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62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1D4FE02-8BB3-4F68-84CC-23A58BD32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68760"/>
            <a:ext cx="5319164" cy="2736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02DC826D-BE45-46BA-BC75-956940C60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69" y="4509120"/>
            <a:ext cx="75612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Schauen Sie nicht weg, wenn andere in Not sind.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Helfen Sie, ohne sich selbst in Gefahr zu bringen.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Polizei rufen kann man immer!</a:t>
            </a:r>
          </a:p>
        </p:txBody>
      </p:sp>
    </p:spTree>
    <p:extLst>
      <p:ext uri="{BB962C8B-B14F-4D97-AF65-F5344CB8AC3E}">
        <p14:creationId xmlns:p14="http://schemas.microsoft.com/office/powerpoint/2010/main" val="20628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1">
            <a:extLst>
              <a:ext uri="{FF2B5EF4-FFF2-40B4-BE49-F238E27FC236}">
                <a16:creationId xmlns:a16="http://schemas.microsoft.com/office/drawing/2014/main" id="{02DC826D-BE45-46BA-BC75-956940C60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856357"/>
            <a:ext cx="7561262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Weitere Medien zum Thema Prävention und Opferschutz, z. B.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Opferschutz Fallbeispiele (Clip 1)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Die ersten Schritte (Clip 2)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Ermittlungen und Strafverfahren (Clip 3)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Opferrechte (Clip 4)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-   Erweiterte Opferrechte (Clip5)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Warum Anzeige erstatten (Clip 6)</a:t>
            </a:r>
          </a:p>
          <a:p>
            <a:pPr eaLnBrk="1" hangingPunct="1">
              <a:spcBef>
                <a:spcPct val="0"/>
              </a:spcBef>
              <a:buNone/>
            </a:pP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finden Sie unter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www.polizei-beratung.de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oder im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www.youtube.com/</a:t>
            </a:r>
            <a:r>
              <a:rPr lang="de-DE" altLang="de-DE" sz="24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user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/Polizeiprävention</a:t>
            </a: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endParaRPr lang="de-DE" altLang="de-DE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endParaRPr lang="de-DE" altLang="de-DE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86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Grafik 1">
            <a:extLst>
              <a:ext uri="{FF2B5EF4-FFF2-40B4-BE49-F238E27FC236}">
                <a16:creationId xmlns:a16="http://schemas.microsoft.com/office/drawing/2014/main" id="{7EA8BD29-481F-4D54-BD7E-62741D962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9" t="16582" r="37788" b="20419"/>
          <a:stretch>
            <a:fillRect/>
          </a:stretch>
        </p:blipFill>
        <p:spPr bwMode="auto">
          <a:xfrm>
            <a:off x="4572000" y="1232694"/>
            <a:ext cx="4241800" cy="4392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A608A13-A88C-41A9-AC34-B5CBFC242EA7}"/>
              </a:ext>
            </a:extLst>
          </p:cNvPr>
          <p:cNvSpPr txBox="1"/>
          <p:nvPr/>
        </p:nvSpPr>
        <p:spPr>
          <a:xfrm>
            <a:off x="179512" y="1274564"/>
            <a:ext cx="42418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Sie dürfen </a:t>
            </a:r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 sexuellen Bemerkungen machen oder sich körperlich annähern</a:t>
            </a:r>
            <a:r>
              <a:rPr lang="de-DE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wenn die andere Person das nicht will!</a:t>
            </a:r>
          </a:p>
          <a:p>
            <a:endParaRPr lang="de-DE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Sexuelle Belästigung und Vergewaltigung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sind in Deutschland streng verboten und werden gerichtlich verfolgt. </a:t>
            </a:r>
          </a:p>
          <a:p>
            <a:endParaRPr lang="de-DE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droht Gefängnisstrafe!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73FBCDEC-927D-4051-A2E0-BC0D9C590574}"/>
              </a:ext>
            </a:extLst>
          </p:cNvPr>
          <p:cNvSpPr txBox="1"/>
          <p:nvPr/>
        </p:nvSpPr>
        <p:spPr>
          <a:xfrm>
            <a:off x="395287" y="335845"/>
            <a:ext cx="8353425" cy="6370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336947" eaLnBrk="1" hangingPunct="1">
              <a:spcBef>
                <a:spcPct val="20000"/>
              </a:spcBef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de-DE" altLang="de-DE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Diese Präsentation entstand aus dem Projekt</a:t>
            </a:r>
          </a:p>
          <a:p>
            <a:pPr algn="ctr" defTabSz="336947">
              <a:spcBef>
                <a:spcPct val="20000"/>
              </a:spcBef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endParaRPr lang="de-DE" altLang="de-DE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36947">
              <a:spcBef>
                <a:spcPct val="20000"/>
              </a:spcBef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de-DE" altLang="de-DE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Jedi-Ritter</a:t>
            </a:r>
            <a:r>
              <a:rPr lang="de-DE" altLang="de-DE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 des</a:t>
            </a:r>
          </a:p>
          <a:p>
            <a:pPr algn="ctr" defTabSz="336947">
              <a:spcBef>
                <a:spcPct val="20000"/>
              </a:spcBef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de-DE" altLang="de-DE" sz="32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AntigewaltKompetenzZentrums</a:t>
            </a:r>
            <a:r>
              <a:rPr lang="de-DE" altLang="de-DE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 AKZ e. V. </a:t>
            </a:r>
          </a:p>
          <a:p>
            <a:pPr algn="ctr" defTabSz="336947">
              <a:spcBef>
                <a:spcPct val="20000"/>
              </a:spcBef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de-DE" altLang="de-DE" sz="2000" kern="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www.antigewaltkompetenzzentrum.de</a:t>
            </a:r>
            <a:endParaRPr lang="de-DE" altLang="de-DE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36947">
              <a:spcBef>
                <a:spcPct val="20000"/>
              </a:spcBef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endParaRPr lang="de-DE" altLang="de-DE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36947">
              <a:spcBef>
                <a:spcPct val="20000"/>
              </a:spcBef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de-DE" altLang="de-DE" sz="2000" kern="0" dirty="0">
                <a:latin typeface="Arial" panose="020B0604020202020204" pitchFamily="34" charset="0"/>
                <a:cs typeface="Arial" panose="020B0604020202020204" pitchFamily="34" charset="0"/>
              </a:rPr>
              <a:t>gefördert durch das</a:t>
            </a:r>
          </a:p>
          <a:p>
            <a:pPr algn="ctr" defTabSz="336947">
              <a:spcBef>
                <a:spcPct val="20000"/>
              </a:spcBef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endParaRPr lang="de-DE" altLang="de-DE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36947">
              <a:spcBef>
                <a:spcPct val="20000"/>
              </a:spcBef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endParaRPr lang="de-DE" altLang="de-DE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36947">
              <a:spcBef>
                <a:spcPct val="20000"/>
              </a:spcBef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endParaRPr lang="de-DE" altLang="de-DE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36947">
              <a:spcBef>
                <a:spcPct val="20000"/>
              </a:spcBef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endParaRPr lang="de-DE" altLang="de-DE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36947" eaLnBrk="1" hangingPunct="1">
              <a:spcBef>
                <a:spcPct val="20000"/>
              </a:spcBef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de-DE" altLang="de-DE" sz="2000" kern="0" dirty="0">
                <a:latin typeface="Arial" panose="020B0604020202020204" pitchFamily="34" charset="0"/>
                <a:cs typeface="Arial" panose="020B0604020202020204" pitchFamily="34" charset="0"/>
              </a:rPr>
              <a:t>mit Unterstützung des Polizeipräsidiums Schwaben Süd/West.</a:t>
            </a:r>
          </a:p>
          <a:p>
            <a:pPr algn="ctr" defTabSz="336947" eaLnBrk="1" hangingPunct="1">
              <a:spcBef>
                <a:spcPct val="20000"/>
              </a:spcBef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endParaRPr lang="de-DE" altLang="de-DE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36947" eaLnBrk="1" hangingPunct="1">
              <a:spcBef>
                <a:spcPct val="20000"/>
              </a:spcBef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de-DE" altLang="de-DE" kern="0" dirty="0">
                <a:latin typeface="Arial" panose="020B0604020202020204" pitchFamily="34" charset="0"/>
                <a:cs typeface="Arial" panose="020B0604020202020204" pitchFamily="34" charset="0"/>
              </a:rPr>
              <a:t>Sie darf im Rahmen der polizeilichen Prävention oder der ehrenamtlichen Arbeit mit Flüchtlingen und Migranten frei verwendet werden.</a:t>
            </a:r>
          </a:p>
          <a:p>
            <a:pPr algn="ctr" defTabSz="336947" eaLnBrk="1" hangingPunct="1">
              <a:spcBef>
                <a:spcPct val="20000"/>
              </a:spcBef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de-DE" altLang="de-DE" kern="0" dirty="0">
                <a:latin typeface="Arial" panose="020B0604020202020204" pitchFamily="34" charset="0"/>
                <a:cs typeface="Arial" panose="020B0604020202020204" pitchFamily="34" charset="0"/>
              </a:rPr>
              <a:t>	Alle Bilder unterliegen dem Urheber- und Kunsturheberrecht.</a:t>
            </a:r>
          </a:p>
          <a:p>
            <a:pPr algn="ctr" defTabSz="336947" eaLnBrk="1" hangingPunct="1">
              <a:spcBef>
                <a:spcPct val="20000"/>
              </a:spcBef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endParaRPr lang="de-DE" altLang="de-DE" sz="900" kern="0" dirty="0">
              <a:solidFill>
                <a:srgbClr val="002060"/>
              </a:solidFill>
            </a:endParaRPr>
          </a:p>
        </p:txBody>
      </p:sp>
      <p:pic>
        <p:nvPicPr>
          <p:cNvPr id="7" name="Grafik 11">
            <a:extLst>
              <a:ext uri="{FF2B5EF4-FFF2-40B4-BE49-F238E27FC236}">
                <a16:creationId xmlns:a16="http://schemas.microsoft.com/office/drawing/2014/main" id="{126FE35D-90D9-4A84-902E-8C074AC5B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0" t="66936" r="22330" b="14563"/>
          <a:stretch>
            <a:fillRect/>
          </a:stretch>
        </p:blipFill>
        <p:spPr bwMode="auto">
          <a:xfrm>
            <a:off x="6976251" y="2492896"/>
            <a:ext cx="1562382" cy="1107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3" descr="bundesministerium für Ernährung und Landwirtschaft - Logo">
            <a:extLst>
              <a:ext uri="{FF2B5EF4-FFF2-40B4-BE49-F238E27FC236}">
                <a16:creationId xmlns:a16="http://schemas.microsoft.com/office/drawing/2014/main" id="{1A1A7907-E3B3-4A35-ADC5-EB0B91F2F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00827"/>
            <a:ext cx="192563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2">
            <a:extLst>
              <a:ext uri="{FF2B5EF4-FFF2-40B4-BE49-F238E27FC236}">
                <a16:creationId xmlns:a16="http://schemas.microsoft.com/office/drawing/2014/main" id="{EE3E7F38-D6D1-4ADC-81CC-FFAEBAD1E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37" y="3570215"/>
            <a:ext cx="17621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7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feld 1">
            <a:extLst>
              <a:ext uri="{FF2B5EF4-FFF2-40B4-BE49-F238E27FC236}">
                <a16:creationId xmlns:a16="http://schemas.microsoft.com/office/drawing/2014/main" id="{E014BB0C-12A8-44AC-8E30-85B55C269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22" y="915473"/>
            <a:ext cx="43926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Gewalt</a:t>
            </a: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gegen Schwächere, insbesondere gegen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Frauen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ist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unehrenhaft und eine Straftat.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Rectangle 8">
            <a:extLst>
              <a:ext uri="{FF2B5EF4-FFF2-40B4-BE49-F238E27FC236}">
                <a16:creationId xmlns:a16="http://schemas.microsoft.com/office/drawing/2014/main" id="{D31A95A7-FF51-4A4E-90AC-C985BA3A4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8446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19460" name="Grafik 1">
            <a:extLst>
              <a:ext uri="{FF2B5EF4-FFF2-40B4-BE49-F238E27FC236}">
                <a16:creationId xmlns:a16="http://schemas.microsoft.com/office/drawing/2014/main" id="{48312796-F494-4C29-9BD9-798C2E922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7" t="14920" r="54381" b="70564"/>
          <a:stretch>
            <a:fillRect/>
          </a:stretch>
        </p:blipFill>
        <p:spPr bwMode="auto">
          <a:xfrm>
            <a:off x="5004048" y="918246"/>
            <a:ext cx="3910012" cy="1852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10">
            <a:extLst>
              <a:ext uri="{FF2B5EF4-FFF2-40B4-BE49-F238E27FC236}">
                <a16:creationId xmlns:a16="http://schemas.microsoft.com/office/drawing/2014/main" id="{398CBA26-ADFC-4B1D-9D24-76654AD1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8446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19462" name="Grafik 1">
            <a:extLst>
              <a:ext uri="{FF2B5EF4-FFF2-40B4-BE49-F238E27FC236}">
                <a16:creationId xmlns:a16="http://schemas.microsoft.com/office/drawing/2014/main" id="{E68C9521-FEC2-4A1A-8FA5-A87F0CD22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t="39142" r="62660" b="12502"/>
          <a:stretch>
            <a:fillRect/>
          </a:stretch>
        </p:blipFill>
        <p:spPr bwMode="auto">
          <a:xfrm>
            <a:off x="5004048" y="3004176"/>
            <a:ext cx="3910012" cy="3006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feld 8">
            <a:extLst>
              <a:ext uri="{FF2B5EF4-FFF2-40B4-BE49-F238E27FC236}">
                <a16:creationId xmlns:a16="http://schemas.microsoft.com/office/drawing/2014/main" id="{31435E73-BBD2-4E28-937F-33960FE8D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7200"/>
            <a:ext cx="3995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3600" b="1">
              <a:solidFill>
                <a:srgbClr val="CE00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Rechteck 1">
            <a:extLst>
              <a:ext uri="{FF2B5EF4-FFF2-40B4-BE49-F238E27FC236}">
                <a16:creationId xmlns:a16="http://schemas.microsoft.com/office/drawing/2014/main" id="{A2CA7FAF-240A-4DCE-B619-2972B76AC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1365822"/>
            <a:ext cx="3860551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Gewalt</a:t>
            </a: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gegen andere Personen ist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generell verboten!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Den Täter erwartet eine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Anzeige</a:t>
            </a: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z. B.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wegen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Körperverletzung, Bedrohung oder Beleidigung.</a:t>
            </a:r>
          </a:p>
        </p:txBody>
      </p:sp>
      <p:sp>
        <p:nvSpPr>
          <p:cNvPr id="18437" name="Rechteck 1">
            <a:extLst>
              <a:ext uri="{FF2B5EF4-FFF2-40B4-BE49-F238E27FC236}">
                <a16:creationId xmlns:a16="http://schemas.microsoft.com/office/drawing/2014/main" id="{B1E99BC4-B267-4B31-BF89-FE1A5DC77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75" y="4473131"/>
            <a:ext cx="2181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dirty="0"/>
              <a:t>www.BlickReflex.de  / pixelio.de</a:t>
            </a:r>
          </a:p>
        </p:txBody>
      </p:sp>
      <p:pic>
        <p:nvPicPr>
          <p:cNvPr id="18438" name="Grafik 2">
            <a:extLst>
              <a:ext uri="{FF2B5EF4-FFF2-40B4-BE49-F238E27FC236}">
                <a16:creationId xmlns:a16="http://schemas.microsoft.com/office/drawing/2014/main" id="{8471E353-C40A-4D06-87E0-5F0217F3F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1365822"/>
            <a:ext cx="4511675" cy="3006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feld 8">
            <a:extLst>
              <a:ext uri="{FF2B5EF4-FFF2-40B4-BE49-F238E27FC236}">
                <a16:creationId xmlns:a16="http://schemas.microsoft.com/office/drawing/2014/main" id="{56B77281-2C75-4F75-A92D-291B9050A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7200"/>
            <a:ext cx="3995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3600" b="1">
              <a:solidFill>
                <a:srgbClr val="CE00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Rechteck 1">
            <a:extLst>
              <a:ext uri="{FF2B5EF4-FFF2-40B4-BE49-F238E27FC236}">
                <a16:creationId xmlns:a16="http://schemas.microsoft.com/office/drawing/2014/main" id="{E6F2AA5E-F6E0-4402-B2F9-BC2560D2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39" y="1462086"/>
            <a:ext cx="552979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Kinder (bis 14 Jahre) 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stehen unter dem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besonderen Schutz 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des Staates</a:t>
            </a: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Niemand darf sie schlagen, auch nicht ihre Eltern.</a:t>
            </a:r>
            <a:endParaRPr lang="de-DE" altLang="de-DE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3" name="Rechteck 1">
            <a:extLst>
              <a:ext uri="{FF2B5EF4-FFF2-40B4-BE49-F238E27FC236}">
                <a16:creationId xmlns:a16="http://schemas.microsoft.com/office/drawing/2014/main" id="{ED9165B3-BB51-4CB1-882E-F071CE07C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224" y="6020594"/>
            <a:ext cx="24050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dirty="0"/>
              <a:t>www.helenesouza.com  / pixelio.de</a:t>
            </a:r>
          </a:p>
        </p:txBody>
      </p:sp>
      <p:pic>
        <p:nvPicPr>
          <p:cNvPr id="22534" name="Grafik 3">
            <a:extLst>
              <a:ext uri="{FF2B5EF4-FFF2-40B4-BE49-F238E27FC236}">
                <a16:creationId xmlns:a16="http://schemas.microsoft.com/office/drawing/2014/main" id="{E8C85F7C-647A-483A-B39F-E5926CD5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19" y="1300112"/>
            <a:ext cx="2998787" cy="4511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C72D65EB-CC42-47B2-9967-C73B3081F474}"/>
              </a:ext>
            </a:extLst>
          </p:cNvPr>
          <p:cNvSpPr/>
          <p:nvPr/>
        </p:nvSpPr>
        <p:spPr>
          <a:xfrm>
            <a:off x="194339" y="3920529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de-DE" altLang="de-DE" sz="2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Gewalt in der Familie schadet Kindern in ihrer gesamten Entwicklung!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feld 8">
            <a:extLst>
              <a:ext uri="{FF2B5EF4-FFF2-40B4-BE49-F238E27FC236}">
                <a16:creationId xmlns:a16="http://schemas.microsoft.com/office/drawing/2014/main" id="{56B77281-2C75-4F75-A92D-291B9050A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7200"/>
            <a:ext cx="3995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3600" b="1">
              <a:solidFill>
                <a:srgbClr val="CE00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Rechteck 1">
            <a:extLst>
              <a:ext uri="{FF2B5EF4-FFF2-40B4-BE49-F238E27FC236}">
                <a16:creationId xmlns:a16="http://schemas.microsoft.com/office/drawing/2014/main" id="{E6F2AA5E-F6E0-4402-B2F9-BC2560D2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39" y="1462086"/>
            <a:ext cx="43198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Sexueller Missbrauch von Kindern und Jugendlichen ist streng verboten, auch die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Nachfrage oder das Angebot von Sex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, das Ansehen von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Pornofilmen </a:t>
            </a:r>
            <a:r>
              <a:rPr lang="de-DE" altLang="de-DE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sexuelle Belästigung</a:t>
            </a:r>
            <a:r>
              <a:rPr lang="de-DE" altLang="de-DE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Grafik 3">
            <a:extLst>
              <a:ext uri="{FF2B5EF4-FFF2-40B4-BE49-F238E27FC236}">
                <a16:creationId xmlns:a16="http://schemas.microsoft.com/office/drawing/2014/main" id="{20CF5B89-F875-4B79-9200-9B3F5459F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91" y="1268760"/>
            <a:ext cx="431985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">
            <a:extLst>
              <a:ext uri="{FF2B5EF4-FFF2-40B4-BE49-F238E27FC236}">
                <a16:creationId xmlns:a16="http://schemas.microsoft.com/office/drawing/2014/main" id="{3331625F-CECF-4188-96DA-2F591BC7E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0" y="4290715"/>
            <a:ext cx="2127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dirty="0"/>
              <a:t>Thorben Wengert  / pixelio.de  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079ED6A-7430-4991-9BA2-31F74C6CB10B}"/>
              </a:ext>
            </a:extLst>
          </p:cNvPr>
          <p:cNvSpPr/>
          <p:nvPr/>
        </p:nvSpPr>
        <p:spPr>
          <a:xfrm>
            <a:off x="251520" y="474958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de-DE" altLang="de-D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Kinder			 </a:t>
            </a:r>
            <a:r>
              <a:rPr lang="de-DE" alt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altLang="de-D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bis </a:t>
            </a:r>
            <a:r>
              <a:rPr lang="de-DE" alt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Jahre  </a:t>
            </a:r>
          </a:p>
          <a:p>
            <a:pPr>
              <a:spcBef>
                <a:spcPct val="0"/>
              </a:spcBef>
            </a:pPr>
            <a:r>
              <a:rPr lang="de-DE" altLang="de-D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Jugendliche </a:t>
            </a:r>
            <a:r>
              <a:rPr lang="de-DE" alt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bis 18 Jahre </a:t>
            </a:r>
          </a:p>
        </p:txBody>
      </p:sp>
    </p:spTree>
    <p:extLst>
      <p:ext uri="{BB962C8B-B14F-4D97-AF65-F5344CB8AC3E}">
        <p14:creationId xmlns:p14="http://schemas.microsoft.com/office/powerpoint/2010/main" val="382495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feld 9">
            <a:extLst>
              <a:ext uri="{FF2B5EF4-FFF2-40B4-BE49-F238E27FC236}">
                <a16:creationId xmlns:a16="http://schemas.microsoft.com/office/drawing/2014/main" id="{F6E002BC-981F-4B28-B380-185837D22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34" y="1286137"/>
            <a:ext cx="4392166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Ebenso wird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Diebstahl/Ladendiebstahl</a:t>
            </a:r>
          </a:p>
          <a:p>
            <a:pPr marL="342900" indent="-342900">
              <a:spcBef>
                <a:spcPct val="0"/>
              </a:spcBef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Fahrraddiebstahl</a:t>
            </a:r>
          </a:p>
          <a:p>
            <a:pPr marL="342900" indent="-342900">
              <a:spcBef>
                <a:spcPct val="0"/>
              </a:spcBef>
            </a:pP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Einbruch</a:t>
            </a:r>
          </a:p>
          <a:p>
            <a:pPr marL="342900" indent="-342900">
              <a:spcBef>
                <a:spcPct val="0"/>
              </a:spcBef>
            </a:pPr>
            <a:endParaRPr lang="de-DE" altLang="de-DE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de-DE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angezeigt und verfolgt!</a:t>
            </a:r>
          </a:p>
          <a:p>
            <a:pPr marL="342900" indent="-342900">
              <a:spcBef>
                <a:spcPct val="0"/>
              </a:spcBef>
            </a:pPr>
            <a:endParaRPr lang="de-DE" altLang="de-DE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Rechteck 1">
            <a:extLst>
              <a:ext uri="{FF2B5EF4-FFF2-40B4-BE49-F238E27FC236}">
                <a16:creationId xmlns:a16="http://schemas.microsoft.com/office/drawing/2014/main" id="{75F20D57-428C-4B2C-B76A-88AAE511D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0302" y="3798885"/>
            <a:ext cx="19637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dirty="0"/>
              <a:t>Foto: Petra Bork  / pixelio.de</a:t>
            </a:r>
          </a:p>
        </p:txBody>
      </p:sp>
      <p:pic>
        <p:nvPicPr>
          <p:cNvPr id="24581" name="Grafik 2">
            <a:extLst>
              <a:ext uri="{FF2B5EF4-FFF2-40B4-BE49-F238E27FC236}">
                <a16:creationId xmlns:a16="http://schemas.microsoft.com/office/drawing/2014/main" id="{32D2590E-90EA-47F8-8909-33C401551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9" t="30051" r="31886" b="34250"/>
          <a:stretch>
            <a:fillRect/>
          </a:stretch>
        </p:blipFill>
        <p:spPr bwMode="auto">
          <a:xfrm>
            <a:off x="4716016" y="1308099"/>
            <a:ext cx="4248150" cy="244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EBA5B4D-F40D-4A6F-A9B1-AA302FB66B07}"/>
              </a:ext>
            </a:extLst>
          </p:cNvPr>
          <p:cNvSpPr/>
          <p:nvPr/>
        </p:nvSpPr>
        <p:spPr>
          <a:xfrm>
            <a:off x="179834" y="4271570"/>
            <a:ext cx="69404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Bei allen Straftaten wird die Polizei ihre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Identität 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feststellen, bei schweren Straftaten erfolgt eine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Festnahme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. Eine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Bestrafung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erfolgt später durch die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Staatsanwaltschaft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oder das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Gericht</a:t>
            </a:r>
            <a:r>
              <a:rPr lang="de-DE" altLang="de-DE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Grafik 7">
            <a:extLst>
              <a:ext uri="{FF2B5EF4-FFF2-40B4-BE49-F238E27FC236}">
                <a16:creationId xmlns:a16="http://schemas.microsoft.com/office/drawing/2014/main" id="{BD73CEE7-0C6B-4347-8330-562AEA958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39" b="965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651" y="3366943"/>
            <a:ext cx="310515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Grafik 1">
            <a:extLst>
              <a:ext uri="{FF2B5EF4-FFF2-40B4-BE49-F238E27FC236}">
                <a16:creationId xmlns:a16="http://schemas.microsoft.com/office/drawing/2014/main" id="{8BB306DA-2E8F-4B1B-BBF2-7B5678B46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24744"/>
            <a:ext cx="3048000" cy="2160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feld 10">
            <a:extLst>
              <a:ext uri="{FF2B5EF4-FFF2-40B4-BE49-F238E27FC236}">
                <a16:creationId xmlns:a16="http://schemas.microsoft.com/office/drawing/2014/main" id="{D0043DE9-BFA4-41AC-893F-E63E93574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49" y="1029656"/>
            <a:ext cx="446239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Es ist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nicht erlaubt fremde Sachen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zu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beschädigen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oder gar zu </a:t>
            </a:r>
            <a:r>
              <a:rPr lang="de-DE" altLang="de-DE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zerstören.</a:t>
            </a:r>
            <a:endParaRPr lang="de-DE" altLang="de-DE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5" name="Rechteck 3">
            <a:extLst>
              <a:ext uri="{FF2B5EF4-FFF2-40B4-BE49-F238E27FC236}">
                <a16:creationId xmlns:a16="http://schemas.microsoft.com/office/drawing/2014/main" id="{0F2E6AD3-0CE5-41EC-B113-28C9B3137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7455" y="3242692"/>
            <a:ext cx="12144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dirty="0" err="1"/>
              <a:t>Rike</a:t>
            </a:r>
            <a:r>
              <a:rPr lang="de-DE" altLang="de-DE" sz="1200" dirty="0"/>
              <a:t>  / pixelio.de</a:t>
            </a:r>
          </a:p>
        </p:txBody>
      </p:sp>
      <p:sp>
        <p:nvSpPr>
          <p:cNvPr id="25606" name="Rechteck 4">
            <a:extLst>
              <a:ext uri="{FF2B5EF4-FFF2-40B4-BE49-F238E27FC236}">
                <a16:creationId xmlns:a16="http://schemas.microsoft.com/office/drawing/2014/main" id="{CC86E46B-220C-490E-9808-A6A92D70E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83" y="5394693"/>
            <a:ext cx="17621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dirty="0"/>
              <a:t>Egon </a:t>
            </a:r>
            <a:r>
              <a:rPr lang="de-DE" altLang="de-DE" sz="1200" dirty="0" err="1"/>
              <a:t>Häbich</a:t>
            </a:r>
            <a:r>
              <a:rPr lang="de-DE" altLang="de-DE" sz="1200" dirty="0"/>
              <a:t>  / pixelio.de </a:t>
            </a:r>
          </a:p>
        </p:txBody>
      </p:sp>
      <p:pic>
        <p:nvPicPr>
          <p:cNvPr id="25607" name="Grafik 5">
            <a:extLst>
              <a:ext uri="{FF2B5EF4-FFF2-40B4-BE49-F238E27FC236}">
                <a16:creationId xmlns:a16="http://schemas.microsoft.com/office/drawing/2014/main" id="{F357E305-E568-44B3-87B4-615E2E2454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9" y="2915019"/>
            <a:ext cx="2066925" cy="2757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Rechteck 6">
            <a:extLst>
              <a:ext uri="{FF2B5EF4-FFF2-40B4-BE49-F238E27FC236}">
                <a16:creationId xmlns:a16="http://schemas.microsoft.com/office/drawing/2014/main" id="{C1AE47FA-CA5A-4515-8481-319800F09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1725" y="5295398"/>
            <a:ext cx="1890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dirty="0"/>
              <a:t>Marvin </a:t>
            </a:r>
            <a:r>
              <a:rPr lang="de-DE" altLang="de-DE" sz="1200" dirty="0" err="1"/>
              <a:t>Siefke</a:t>
            </a:r>
            <a:r>
              <a:rPr lang="de-DE" altLang="de-DE" sz="1200" dirty="0"/>
              <a:t>  / pixelio.de </a:t>
            </a:r>
            <a:r>
              <a:rPr lang="de-DE" altLang="de-DE" sz="1800" dirty="0"/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0D7C89E4D0434F9F04EF06C1931D46" ma:contentTypeVersion="0" ma:contentTypeDescription="Ein neues Dokument erstellen." ma:contentTypeScope="" ma:versionID="ade156f77bca3f2aaa1b6ebc3d5193e3">
  <xsd:schema xmlns:xsd="http://www.w3.org/2001/XMLSchema" xmlns:p="http://schemas.microsoft.com/office/2006/metadata/properties" targetNamespace="http://schemas.microsoft.com/office/2006/metadata/properties" ma:root="true" ma:fieldsID="246f02dd96380beb4f7cdcce14d77fd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A7C767DA-718D-4CC0-A798-039B40D7584A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2EB6784B-9C6B-44AD-8DCA-B83EF2B9A8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1201</Words>
  <Application>Microsoft Office PowerPoint</Application>
  <PresentationFormat>Bildschirmpräsentation (4:3)</PresentationFormat>
  <Paragraphs>203</Paragraphs>
  <Slides>30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 Gothic</vt:lpstr>
      <vt:lpstr>Wingdings 3</vt:lpstr>
      <vt:lpstr>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BM.I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HALM Armin (II_BK_1_5)</dc:creator>
  <cp:lastModifiedBy>Florian Seefelder</cp:lastModifiedBy>
  <cp:revision>172</cp:revision>
  <cp:lastPrinted>2016-08-18T11:28:26Z</cp:lastPrinted>
  <dcterms:created xsi:type="dcterms:W3CDTF">2014-12-05T09:56:28Z</dcterms:created>
  <dcterms:modified xsi:type="dcterms:W3CDTF">2018-09-11T18:28:56Z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0x010100150D7C89E4D0434F9F04EF06C1931D46</vt:lpwstr>
  </property>
  <property fmtid="{D5CDD505-2E9C-101B-9397-08002B2CF9AE}" pid="3" name="FSC#EIBPRECONFIG@1.1001:EIBInternalApprovedAt">
    <vt:lpwstr/>
  </property>
  <property fmtid="{D5CDD505-2E9C-101B-9397-08002B2CF9AE}" pid="4" name="FSC#EIBPRECONFIG@1.1001:EIBInternalApprovedBy">
    <vt:lpwstr/>
  </property>
  <property fmtid="{D5CDD505-2E9C-101B-9397-08002B2CF9AE}" pid="5" name="FSC#EIBPRECONFIG@1.1001:EIBInternalApprovedByPostTitle">
    <vt:lpwstr/>
  </property>
  <property fmtid="{D5CDD505-2E9C-101B-9397-08002B2CF9AE}" pid="6" name="FSC#EIBPRECONFIG@1.1001:EIBSettlementApprovedBy">
    <vt:lpwstr/>
  </property>
  <property fmtid="{D5CDD505-2E9C-101B-9397-08002B2CF9AE}" pid="7" name="FSC#EIBPRECONFIG@1.1001:EIBSettlementApprovedByPostTitle">
    <vt:lpwstr/>
  </property>
  <property fmtid="{D5CDD505-2E9C-101B-9397-08002B2CF9AE}" pid="8" name="FSC#EIBPRECONFIG@1.1001:EIBApprovedAt">
    <vt:lpwstr>27.10.2016</vt:lpwstr>
  </property>
  <property fmtid="{D5CDD505-2E9C-101B-9397-08002B2CF9AE}" pid="9" name="FSC#EIBPRECONFIG@1.1001:EIBApprovedBy">
    <vt:lpwstr>Lang</vt:lpwstr>
  </property>
  <property fmtid="{D5CDD505-2E9C-101B-9397-08002B2CF9AE}" pid="10" name="FSC#EIBPRECONFIG@1.1001:EIBApprovedBySubst">
    <vt:lpwstr/>
  </property>
  <property fmtid="{D5CDD505-2E9C-101B-9397-08002B2CF9AE}" pid="11" name="FSC#EIBPRECONFIG@1.1001:EIBApprovedByTitle">
    <vt:lpwstr>General Franz Lang</vt:lpwstr>
  </property>
  <property fmtid="{D5CDD505-2E9C-101B-9397-08002B2CF9AE}" pid="12" name="FSC#EIBPRECONFIG@1.1001:EIBApprovedByPostTitle">
    <vt:lpwstr/>
  </property>
  <property fmtid="{D5CDD505-2E9C-101B-9397-08002B2CF9AE}" pid="13" name="FSC#EIBPRECONFIG@1.1001:EIBDepartment">
    <vt:lpwstr>BMI - II/BK/1.6 (Kriminalprävention/Opferhilfe)</vt:lpwstr>
  </property>
  <property fmtid="{D5CDD505-2E9C-101B-9397-08002B2CF9AE}" pid="14" name="FSC#EIBPRECONFIG@1.1001:EIBDispatchedBy">
    <vt:lpwstr/>
  </property>
  <property fmtid="{D5CDD505-2E9C-101B-9397-08002B2CF9AE}" pid="15" name="FSC#EIBPRECONFIG@1.1001:EIBDispatchedByPostTitle">
    <vt:lpwstr/>
  </property>
  <property fmtid="{D5CDD505-2E9C-101B-9397-08002B2CF9AE}" pid="16" name="FSC#EIBPRECONFIG@1.1001:ExtRefInc">
    <vt:lpwstr/>
  </property>
  <property fmtid="{D5CDD505-2E9C-101B-9397-08002B2CF9AE}" pid="17" name="FSC#EIBPRECONFIG@1.1001:IncomingAddrdate">
    <vt:lpwstr/>
  </property>
  <property fmtid="{D5CDD505-2E9C-101B-9397-08002B2CF9AE}" pid="18" name="FSC#EIBPRECONFIG@1.1001:IncomingDelivery">
    <vt:lpwstr/>
  </property>
  <property fmtid="{D5CDD505-2E9C-101B-9397-08002B2CF9AE}" pid="19" name="FSC#EIBPRECONFIG@1.1001:OwnerEmail">
    <vt:lpwstr>vladimira.thueringer@bmi.gv.at</vt:lpwstr>
  </property>
  <property fmtid="{D5CDD505-2E9C-101B-9397-08002B2CF9AE}" pid="20" name="FSC#EIBPRECONFIG@1.1001:OUEmail">
    <vt:lpwstr>bmi-ii-bk-1-6@bmi.gv.at</vt:lpwstr>
  </property>
  <property fmtid="{D5CDD505-2E9C-101B-9397-08002B2CF9AE}" pid="21" name="FSC#EIBPRECONFIG@1.1001:OwnerGender">
    <vt:lpwstr/>
  </property>
  <property fmtid="{D5CDD505-2E9C-101B-9397-08002B2CF9AE}" pid="22" name="FSC#EIBPRECONFIG@1.1001:Priority">
    <vt:lpwstr>Nein</vt:lpwstr>
  </property>
  <property fmtid="{D5CDD505-2E9C-101B-9397-08002B2CF9AE}" pid="23" name="FSC#EIBPRECONFIG@1.1001:PreviousFiles">
    <vt:lpwstr/>
  </property>
  <property fmtid="{D5CDD505-2E9C-101B-9397-08002B2CF9AE}" pid="24" name="FSC#EIBPRECONFIG@1.1001:NextFiles">
    <vt:lpwstr/>
  </property>
  <property fmtid="{D5CDD505-2E9C-101B-9397-08002B2CF9AE}" pid="25" name="FSC#EIBPRECONFIG@1.1001:RelatedFiles">
    <vt:lpwstr/>
  </property>
  <property fmtid="{D5CDD505-2E9C-101B-9397-08002B2CF9AE}" pid="26" name="FSC#EIBPRECONFIG@1.1001:CompletedOrdinals">
    <vt:lpwstr/>
  </property>
  <property fmtid="{D5CDD505-2E9C-101B-9397-08002B2CF9AE}" pid="27" name="FSC#EIBPRECONFIG@1.1001:NrAttachments">
    <vt:lpwstr/>
  </property>
  <property fmtid="{D5CDD505-2E9C-101B-9397-08002B2CF9AE}" pid="28" name="FSC#EIBPRECONFIG@1.1001:Attachments">
    <vt:lpwstr/>
  </property>
  <property fmtid="{D5CDD505-2E9C-101B-9397-08002B2CF9AE}" pid="29" name="FSC#EIBPRECONFIG@1.1001:SubjectArea">
    <vt:lpwstr>Informations- und Dokumentationsangelegenheiten</vt:lpwstr>
  </property>
  <property fmtid="{D5CDD505-2E9C-101B-9397-08002B2CF9AE}" pid="30" name="FSC#EIBPRECONFIG@1.1001:Recipients">
    <vt:lpwstr/>
  </property>
  <property fmtid="{D5CDD505-2E9C-101B-9397-08002B2CF9AE}" pid="31" name="FSC#EIBPRECONFIG@1.1001:Classified">
    <vt:lpwstr/>
  </property>
  <property fmtid="{D5CDD505-2E9C-101B-9397-08002B2CF9AE}" pid="32" name="FSC#EIBPRECONFIG@1.1001:Deadline">
    <vt:lpwstr/>
  </property>
  <property fmtid="{D5CDD505-2E9C-101B-9397-08002B2CF9AE}" pid="33" name="FSC#EIBPRECONFIG@1.1001:SettlementSubj">
    <vt:lpwstr>BMI-ID1000/0241-II/BK/1.6/2016</vt:lpwstr>
  </property>
  <property fmtid="{D5CDD505-2E9C-101B-9397-08002B2CF9AE}" pid="34" name="FSC#EIBPRECONFIG@1.1001:OUAddr">
    <vt:lpwstr>Josef Holaubek Platz 1 , 1090 Wien</vt:lpwstr>
  </property>
  <property fmtid="{D5CDD505-2E9C-101B-9397-08002B2CF9AE}" pid="35" name="FSC#EIBPRECONFIG@1.1001:OUDescr">
    <vt:lpwstr/>
  </property>
  <property fmtid="{D5CDD505-2E9C-101B-9397-08002B2CF9AE}" pid="36" name="FSC#EIBPRECONFIG@1.1001:Signatures">
    <vt:lpwstr>Abzeichnen_x000d_
Genehmigt</vt:lpwstr>
  </property>
  <property fmtid="{D5CDD505-2E9C-101B-9397-08002B2CF9AE}" pid="37" name="FSC#EIBPRECONFIG@1.1001:currentuser">
    <vt:lpwstr>COO.3000.100.1.337250</vt:lpwstr>
  </property>
  <property fmtid="{D5CDD505-2E9C-101B-9397-08002B2CF9AE}" pid="38" name="FSC#EIBPRECONFIG@1.1001:currentuserrolegroup">
    <vt:lpwstr>COO.3000.100.1.93352</vt:lpwstr>
  </property>
  <property fmtid="{D5CDD505-2E9C-101B-9397-08002B2CF9AE}" pid="39" name="FSC#EIBPRECONFIG@1.1001:currentuserroleposition">
    <vt:lpwstr>COO.1.1001.1.4328</vt:lpwstr>
  </property>
  <property fmtid="{D5CDD505-2E9C-101B-9397-08002B2CF9AE}" pid="40" name="FSC#EIBPRECONFIG@1.1001:currentuserroot">
    <vt:lpwstr>COO.3000.108.2.1468935</vt:lpwstr>
  </property>
  <property fmtid="{D5CDD505-2E9C-101B-9397-08002B2CF9AE}" pid="41" name="FSC#EIBPRECONFIG@1.1001:toplevelobject">
    <vt:lpwstr>COO.3000.108.7.8209253</vt:lpwstr>
  </property>
  <property fmtid="{D5CDD505-2E9C-101B-9397-08002B2CF9AE}" pid="42" name="FSC#EIBPRECONFIG@1.1001:objchangedby">
    <vt:lpwstr>Susanne Franklin</vt:lpwstr>
  </property>
  <property fmtid="{D5CDD505-2E9C-101B-9397-08002B2CF9AE}" pid="43" name="FSC#EIBPRECONFIG@1.1001:objchangedbyPostTitle">
    <vt:lpwstr/>
  </property>
  <property fmtid="{D5CDD505-2E9C-101B-9397-08002B2CF9AE}" pid="44" name="FSC#EIBPRECONFIG@1.1001:objchangedat">
    <vt:lpwstr>28.10.2016</vt:lpwstr>
  </property>
  <property fmtid="{D5CDD505-2E9C-101B-9397-08002B2CF9AE}" pid="45" name="FSC#EIBPRECONFIG@1.1001:objname">
    <vt:lpwstr>Vortrag Flüchtlinge</vt:lpwstr>
  </property>
  <property fmtid="{D5CDD505-2E9C-101B-9397-08002B2CF9AE}" pid="46" name="FSC#EIBPRECONFIG@1.1001:EIBProcessResponsiblePhone">
    <vt:lpwstr>+43 (01) 24836 985457</vt:lpwstr>
  </property>
  <property fmtid="{D5CDD505-2E9C-101B-9397-08002B2CF9AE}" pid="47" name="FSC#EIBPRECONFIG@1.1001:EIBProcessResponsibleMail">
    <vt:lpwstr>vladimira.thueringer@bmi.gv.at</vt:lpwstr>
  </property>
  <property fmtid="{D5CDD505-2E9C-101B-9397-08002B2CF9AE}" pid="48" name="FSC#EIBPRECONFIG@1.1001:EIBProcessResponsibleFax">
    <vt:lpwstr/>
  </property>
  <property fmtid="{D5CDD505-2E9C-101B-9397-08002B2CF9AE}" pid="49" name="FSC#EIBPRECONFIG@1.1001:EIBProcessResponsiblePostTitle">
    <vt:lpwstr/>
  </property>
  <property fmtid="{D5CDD505-2E9C-101B-9397-08002B2CF9AE}" pid="50" name="FSC#EIBPRECONFIG@1.1001:EIBProcessResponsible">
    <vt:lpwstr>Vladimira Thüringer</vt:lpwstr>
  </property>
  <property fmtid="{D5CDD505-2E9C-101B-9397-08002B2CF9AE}" pid="51" name="FSC#EIBPRECONFIG@1.1001:OwnerPostTitle">
    <vt:lpwstr/>
  </property>
  <property fmtid="{D5CDD505-2E9C-101B-9397-08002B2CF9AE}" pid="52" name="FSC#COOELAK@1.1001:Subject">
    <vt:lpwstr>Informations- und Dokumentationsangelegenheiten_x000d_
Durchführungserlass für die Abhaltung von präventiven Fremdendialogen _x000d_
 </vt:lpwstr>
  </property>
  <property fmtid="{D5CDD505-2E9C-101B-9397-08002B2CF9AE}" pid="53" name="FSC#COOELAK@1.1001:FileReference">
    <vt:lpwstr>BMI-ID1000/0241-II/BK/1.6/2016</vt:lpwstr>
  </property>
  <property fmtid="{D5CDD505-2E9C-101B-9397-08002B2CF9AE}" pid="54" name="FSC#COOELAK@1.1001:FileRefYear">
    <vt:lpwstr>2016</vt:lpwstr>
  </property>
  <property fmtid="{D5CDD505-2E9C-101B-9397-08002B2CF9AE}" pid="55" name="FSC#COOELAK@1.1001:FileRefOrdinal">
    <vt:lpwstr>241</vt:lpwstr>
  </property>
  <property fmtid="{D5CDD505-2E9C-101B-9397-08002B2CF9AE}" pid="56" name="FSC#COOELAK@1.1001:FileRefOU">
    <vt:lpwstr>II/BK/1.6</vt:lpwstr>
  </property>
  <property fmtid="{D5CDD505-2E9C-101B-9397-08002B2CF9AE}" pid="57" name="FSC#COOELAK@1.1001:Organization">
    <vt:lpwstr/>
  </property>
  <property fmtid="{D5CDD505-2E9C-101B-9397-08002B2CF9AE}" pid="58" name="FSC#COOELAK@1.1001:Owner">
    <vt:lpwstr>Vladimira Thüringer</vt:lpwstr>
  </property>
  <property fmtid="{D5CDD505-2E9C-101B-9397-08002B2CF9AE}" pid="59" name="FSC#COOELAK@1.1001:OwnerExtension">
    <vt:lpwstr>+43 (01) 24836 985457</vt:lpwstr>
  </property>
  <property fmtid="{D5CDD505-2E9C-101B-9397-08002B2CF9AE}" pid="60" name="FSC#COOELAK@1.1001:OwnerFaxExtension">
    <vt:lpwstr/>
  </property>
  <property fmtid="{D5CDD505-2E9C-101B-9397-08002B2CF9AE}" pid="61" name="FSC#COOELAK@1.1001:DispatchedBy">
    <vt:lpwstr/>
  </property>
  <property fmtid="{D5CDD505-2E9C-101B-9397-08002B2CF9AE}" pid="62" name="FSC#COOELAK@1.1001:DispatchedAt">
    <vt:lpwstr/>
  </property>
  <property fmtid="{D5CDD505-2E9C-101B-9397-08002B2CF9AE}" pid="63" name="FSC#COOELAK@1.1001:ApprovedBy">
    <vt:lpwstr/>
  </property>
  <property fmtid="{D5CDD505-2E9C-101B-9397-08002B2CF9AE}" pid="64" name="FSC#COOELAK@1.1001:ApprovedAt">
    <vt:lpwstr/>
  </property>
  <property fmtid="{D5CDD505-2E9C-101B-9397-08002B2CF9AE}" pid="65" name="FSC#COOELAK@1.1001:Department">
    <vt:lpwstr>BMI - II/BK/1.6 (Kriminalprävention/Opferhilfe)</vt:lpwstr>
  </property>
  <property fmtid="{D5CDD505-2E9C-101B-9397-08002B2CF9AE}" pid="66" name="FSC#COOELAK@1.1001:CreatedAt">
    <vt:lpwstr>19.09.2016</vt:lpwstr>
  </property>
  <property fmtid="{D5CDD505-2E9C-101B-9397-08002B2CF9AE}" pid="67" name="FSC#COOELAK@1.1001:OU">
    <vt:lpwstr>BMI - II/BK/1.6 (Kriminalprävention/Opferhilfe)</vt:lpwstr>
  </property>
  <property fmtid="{D5CDD505-2E9C-101B-9397-08002B2CF9AE}" pid="68" name="FSC#COOELAK@1.1001:Priority">
    <vt:lpwstr> ()</vt:lpwstr>
  </property>
  <property fmtid="{D5CDD505-2E9C-101B-9397-08002B2CF9AE}" pid="69" name="FSC#COOELAK@1.1001:ObjBarCode">
    <vt:lpwstr>*COO.3000.108.7.8209275*</vt:lpwstr>
  </property>
  <property fmtid="{D5CDD505-2E9C-101B-9397-08002B2CF9AE}" pid="70" name="FSC#COOELAK@1.1001:RefBarCode">
    <vt:lpwstr/>
  </property>
  <property fmtid="{D5CDD505-2E9C-101B-9397-08002B2CF9AE}" pid="71" name="FSC#COOELAK@1.1001:FileRefBarCode">
    <vt:lpwstr>*BMI-ID1000/0241-II/BK/1.6/2016*</vt:lpwstr>
  </property>
  <property fmtid="{D5CDD505-2E9C-101B-9397-08002B2CF9AE}" pid="72" name="FSC#COOELAK@1.1001:ExternalRef">
    <vt:lpwstr/>
  </property>
  <property fmtid="{D5CDD505-2E9C-101B-9397-08002B2CF9AE}" pid="73" name="FSC#COOELAK@1.1001:IncomingNumber">
    <vt:lpwstr/>
  </property>
  <property fmtid="{D5CDD505-2E9C-101B-9397-08002B2CF9AE}" pid="74" name="FSC#COOELAK@1.1001:IncomingSubject">
    <vt:lpwstr/>
  </property>
  <property fmtid="{D5CDD505-2E9C-101B-9397-08002B2CF9AE}" pid="75" name="FSC#COOELAK@1.1001:ProcessResponsible">
    <vt:lpwstr>Thüringer Vladimira</vt:lpwstr>
  </property>
  <property fmtid="{D5CDD505-2E9C-101B-9397-08002B2CF9AE}" pid="76" name="FSC#COOELAK@1.1001:ProcessResponsiblePhone">
    <vt:lpwstr>+43 (01) 24836 985457</vt:lpwstr>
  </property>
  <property fmtid="{D5CDD505-2E9C-101B-9397-08002B2CF9AE}" pid="77" name="FSC#COOELAK@1.1001:ProcessResponsibleMail">
    <vt:lpwstr>vladimira.thueringer@bmi.gv.at</vt:lpwstr>
  </property>
  <property fmtid="{D5CDD505-2E9C-101B-9397-08002B2CF9AE}" pid="78" name="FSC#COOELAK@1.1001:ProcessResponsibleFax">
    <vt:lpwstr/>
  </property>
  <property fmtid="{D5CDD505-2E9C-101B-9397-08002B2CF9AE}" pid="79" name="FSC#COOELAK@1.1001:ApproverFirstName">
    <vt:lpwstr/>
  </property>
  <property fmtid="{D5CDD505-2E9C-101B-9397-08002B2CF9AE}" pid="80" name="FSC#COOELAK@1.1001:ApproverSurName">
    <vt:lpwstr/>
  </property>
  <property fmtid="{D5CDD505-2E9C-101B-9397-08002B2CF9AE}" pid="81" name="FSC#COOELAK@1.1001:ApproverTitle">
    <vt:lpwstr/>
  </property>
  <property fmtid="{D5CDD505-2E9C-101B-9397-08002B2CF9AE}" pid="82" name="FSC#COOELAK@1.1001:ExternalDate">
    <vt:lpwstr/>
  </property>
  <property fmtid="{D5CDD505-2E9C-101B-9397-08002B2CF9AE}" pid="83" name="FSC#COOELAK@1.1001:SettlementApprovedAt">
    <vt:lpwstr/>
  </property>
  <property fmtid="{D5CDD505-2E9C-101B-9397-08002B2CF9AE}" pid="84" name="FSC#COOELAK@1.1001:BaseNumber">
    <vt:lpwstr>ID1000</vt:lpwstr>
  </property>
  <property fmtid="{D5CDD505-2E9C-101B-9397-08002B2CF9AE}" pid="85" name="FSC#COOELAK@1.1001:CurrentUserRolePos">
    <vt:lpwstr>Sachbearbeiter/in</vt:lpwstr>
  </property>
  <property fmtid="{D5CDD505-2E9C-101B-9397-08002B2CF9AE}" pid="86" name="FSC#COOELAK@1.1001:CurrentUserEmail">
    <vt:lpwstr>susanne.franklin@bmi.gv.at</vt:lpwstr>
  </property>
  <property fmtid="{D5CDD505-2E9C-101B-9397-08002B2CF9AE}" pid="87" name="FSC#ELAKGOV@1.1001:PersonalSubjGender">
    <vt:lpwstr/>
  </property>
  <property fmtid="{D5CDD505-2E9C-101B-9397-08002B2CF9AE}" pid="88" name="FSC#ELAKGOV@1.1001:PersonalSubjFirstName">
    <vt:lpwstr/>
  </property>
  <property fmtid="{D5CDD505-2E9C-101B-9397-08002B2CF9AE}" pid="89" name="FSC#ELAKGOV@1.1001:PersonalSubjSurName">
    <vt:lpwstr/>
  </property>
  <property fmtid="{D5CDD505-2E9C-101B-9397-08002B2CF9AE}" pid="90" name="FSC#ELAKGOV@1.1001:PersonalSubjSalutation">
    <vt:lpwstr/>
  </property>
  <property fmtid="{D5CDD505-2E9C-101B-9397-08002B2CF9AE}" pid="91" name="FSC#ELAKGOV@1.1001:PersonalSubjAddress">
    <vt:lpwstr/>
  </property>
  <property fmtid="{D5CDD505-2E9C-101B-9397-08002B2CF9AE}" pid="92" name="FSC#ATSTATECFG@1.1001:Office">
    <vt:lpwstr/>
  </property>
  <property fmtid="{D5CDD505-2E9C-101B-9397-08002B2CF9AE}" pid="93" name="FSC#ATSTATECFG@1.1001:Agent">
    <vt:lpwstr/>
  </property>
  <property fmtid="{D5CDD505-2E9C-101B-9397-08002B2CF9AE}" pid="94" name="FSC#ATSTATECFG@1.1001:AgentPhone">
    <vt:lpwstr/>
  </property>
  <property fmtid="{D5CDD505-2E9C-101B-9397-08002B2CF9AE}" pid="95" name="FSC#ATSTATECFG@1.1001:DepartmentFax">
    <vt:lpwstr/>
  </property>
  <property fmtid="{D5CDD505-2E9C-101B-9397-08002B2CF9AE}" pid="96" name="FSC#ATSTATECFG@1.1001:DepartmentEmail">
    <vt:lpwstr/>
  </property>
  <property fmtid="{D5CDD505-2E9C-101B-9397-08002B2CF9AE}" pid="97" name="FSC#ATSTATECFG@1.1001:SubfileDate">
    <vt:lpwstr/>
  </property>
  <property fmtid="{D5CDD505-2E9C-101B-9397-08002B2CF9AE}" pid="98" name="FSC#ATSTATECFG@1.1001:SubfileSubject">
    <vt:lpwstr/>
  </property>
  <property fmtid="{D5CDD505-2E9C-101B-9397-08002B2CF9AE}" pid="99" name="FSC#ATSTATECFG@1.1001:DepartmentZipCode">
    <vt:lpwstr/>
  </property>
  <property fmtid="{D5CDD505-2E9C-101B-9397-08002B2CF9AE}" pid="100" name="FSC#ATSTATECFG@1.1001:DepartmentCountry">
    <vt:lpwstr/>
  </property>
  <property fmtid="{D5CDD505-2E9C-101B-9397-08002B2CF9AE}" pid="101" name="FSC#ATSTATECFG@1.1001:DepartmentCity">
    <vt:lpwstr/>
  </property>
  <property fmtid="{D5CDD505-2E9C-101B-9397-08002B2CF9AE}" pid="102" name="FSC#ATSTATECFG@1.1001:DepartmentStreet">
    <vt:lpwstr/>
  </property>
  <property fmtid="{D5CDD505-2E9C-101B-9397-08002B2CF9AE}" pid="103" name="FSC#ATSTATECFG@1.1001:DepartmentDVR">
    <vt:lpwstr/>
  </property>
  <property fmtid="{D5CDD505-2E9C-101B-9397-08002B2CF9AE}" pid="104" name="FSC#ATSTATECFG@1.1001:DepartmentUID">
    <vt:lpwstr/>
  </property>
  <property fmtid="{D5CDD505-2E9C-101B-9397-08002B2CF9AE}" pid="105" name="FSC#ATSTATECFG@1.1001:SubfileReference">
    <vt:lpwstr/>
  </property>
  <property fmtid="{D5CDD505-2E9C-101B-9397-08002B2CF9AE}" pid="106" name="FSC#ATSTATECFG@1.1001:Clause">
    <vt:lpwstr/>
  </property>
  <property fmtid="{D5CDD505-2E9C-101B-9397-08002B2CF9AE}" pid="107" name="FSC#ATSTATECFG@1.1001:ApprovedSignature">
    <vt:lpwstr>General Franz Lang</vt:lpwstr>
  </property>
  <property fmtid="{D5CDD505-2E9C-101B-9397-08002B2CF9AE}" pid="108" name="FSC#ATSTATECFG@1.1001:BankAccount">
    <vt:lpwstr/>
  </property>
  <property fmtid="{D5CDD505-2E9C-101B-9397-08002B2CF9AE}" pid="109" name="FSC#ATSTATECFG@1.1001:BankAccountOwner">
    <vt:lpwstr/>
  </property>
  <property fmtid="{D5CDD505-2E9C-101B-9397-08002B2CF9AE}" pid="110" name="FSC#ATSTATECFG@1.1001:BankInstitute">
    <vt:lpwstr/>
  </property>
  <property fmtid="{D5CDD505-2E9C-101B-9397-08002B2CF9AE}" pid="111" name="FSC#ATSTATECFG@1.1001:BankAccountID">
    <vt:lpwstr/>
  </property>
  <property fmtid="{D5CDD505-2E9C-101B-9397-08002B2CF9AE}" pid="112" name="FSC#ATSTATECFG@1.1001:BankAccountIBAN">
    <vt:lpwstr/>
  </property>
  <property fmtid="{D5CDD505-2E9C-101B-9397-08002B2CF9AE}" pid="113" name="FSC#ATSTATECFG@1.1001:BankAccountBIC">
    <vt:lpwstr/>
  </property>
  <property fmtid="{D5CDD505-2E9C-101B-9397-08002B2CF9AE}" pid="114" name="FSC#ATSTATECFG@1.1001:BankName">
    <vt:lpwstr/>
  </property>
  <property fmtid="{D5CDD505-2E9C-101B-9397-08002B2CF9AE}" pid="115" name="FSC#CCAPRECONFIG@15.1001:AddrAnrede">
    <vt:lpwstr/>
  </property>
  <property fmtid="{D5CDD505-2E9C-101B-9397-08002B2CF9AE}" pid="116" name="FSC#CCAPRECONFIG@15.1001:AddrTitel">
    <vt:lpwstr/>
  </property>
  <property fmtid="{D5CDD505-2E9C-101B-9397-08002B2CF9AE}" pid="117" name="FSC#CCAPRECONFIG@15.1001:AddrNachgestellter_Titel">
    <vt:lpwstr/>
  </property>
  <property fmtid="{D5CDD505-2E9C-101B-9397-08002B2CF9AE}" pid="118" name="FSC#CCAPRECONFIG@15.1001:AddrVorname">
    <vt:lpwstr/>
  </property>
  <property fmtid="{D5CDD505-2E9C-101B-9397-08002B2CF9AE}" pid="119" name="FSC#CCAPRECONFIG@15.1001:AddrNachname">
    <vt:lpwstr/>
  </property>
  <property fmtid="{D5CDD505-2E9C-101B-9397-08002B2CF9AE}" pid="120" name="FSC#CCAPRECONFIG@15.1001:AddrzH">
    <vt:lpwstr/>
  </property>
  <property fmtid="{D5CDD505-2E9C-101B-9397-08002B2CF9AE}" pid="121" name="FSC#CCAPRECONFIG@15.1001:AddrGeschlecht">
    <vt:lpwstr/>
  </property>
  <property fmtid="{D5CDD505-2E9C-101B-9397-08002B2CF9AE}" pid="122" name="FSC#CCAPRECONFIG@15.1001:AddrStrasse">
    <vt:lpwstr/>
  </property>
  <property fmtid="{D5CDD505-2E9C-101B-9397-08002B2CF9AE}" pid="123" name="FSC#CCAPRECONFIG@15.1001:AddrHausnummer">
    <vt:lpwstr/>
  </property>
  <property fmtid="{D5CDD505-2E9C-101B-9397-08002B2CF9AE}" pid="124" name="FSC#CCAPRECONFIG@15.1001:AddrStiege">
    <vt:lpwstr/>
  </property>
  <property fmtid="{D5CDD505-2E9C-101B-9397-08002B2CF9AE}" pid="125" name="FSC#CCAPRECONFIG@15.1001:AddrTuer">
    <vt:lpwstr/>
  </property>
  <property fmtid="{D5CDD505-2E9C-101B-9397-08002B2CF9AE}" pid="126" name="FSC#CCAPRECONFIG@15.1001:AddrPostfach">
    <vt:lpwstr/>
  </property>
  <property fmtid="{D5CDD505-2E9C-101B-9397-08002B2CF9AE}" pid="127" name="FSC#CCAPRECONFIG@15.1001:AddrPostleitzahl">
    <vt:lpwstr/>
  </property>
  <property fmtid="{D5CDD505-2E9C-101B-9397-08002B2CF9AE}" pid="128" name="FSC#CCAPRECONFIG@15.1001:AddrOrt">
    <vt:lpwstr/>
  </property>
  <property fmtid="{D5CDD505-2E9C-101B-9397-08002B2CF9AE}" pid="129" name="FSC#CCAPRECONFIG@15.1001:AddrLand">
    <vt:lpwstr/>
  </property>
  <property fmtid="{D5CDD505-2E9C-101B-9397-08002B2CF9AE}" pid="130" name="FSC#CCAPRECONFIG@15.1001:AddrEmail">
    <vt:lpwstr/>
  </property>
  <property fmtid="{D5CDD505-2E9C-101B-9397-08002B2CF9AE}" pid="131" name="FSC#CCAPRECONFIG@15.1001:AddrAdresse">
    <vt:lpwstr/>
  </property>
  <property fmtid="{D5CDD505-2E9C-101B-9397-08002B2CF9AE}" pid="132" name="FSC#CCAPRECONFIG@15.1001:AddrFax">
    <vt:lpwstr/>
  </property>
  <property fmtid="{D5CDD505-2E9C-101B-9397-08002B2CF9AE}" pid="133" name="FSC#CCAPRECONFIG@15.1001:AddrOrganisationsname">
    <vt:lpwstr/>
  </property>
  <property fmtid="{D5CDD505-2E9C-101B-9397-08002B2CF9AE}" pid="134" name="FSC#CCAPRECONFIG@15.1001:AddrOrganisationskurzname">
    <vt:lpwstr/>
  </property>
  <property fmtid="{D5CDD505-2E9C-101B-9397-08002B2CF9AE}" pid="135" name="FSC#CCAPRECONFIG@15.1001:AddrAbschriftsbemerkung">
    <vt:lpwstr/>
  </property>
  <property fmtid="{D5CDD505-2E9C-101B-9397-08002B2CF9AE}" pid="136" name="FSC#CCAPRECONFIG@15.1001:AddrName_Zeile_2">
    <vt:lpwstr/>
  </property>
  <property fmtid="{D5CDD505-2E9C-101B-9397-08002B2CF9AE}" pid="137" name="FSC#CCAPRECONFIG@15.1001:AddrName_Zeile_3">
    <vt:lpwstr/>
  </property>
  <property fmtid="{D5CDD505-2E9C-101B-9397-08002B2CF9AE}" pid="138" name="FSC#CCAPRECONFIG@15.1001:AddrPostalischeAdresse">
    <vt:lpwstr/>
  </property>
  <property fmtid="{D5CDD505-2E9C-101B-9397-08002B2CF9AE}" pid="139" name="FSC#ATPRECONFIG@1.1001:ChargePreview">
    <vt:lpwstr/>
  </property>
  <property fmtid="{D5CDD505-2E9C-101B-9397-08002B2CF9AE}" pid="140" name="FSC#ATSTATECFG@1.1001:ExternalFile">
    <vt:lpwstr/>
  </property>
  <property fmtid="{D5CDD505-2E9C-101B-9397-08002B2CF9AE}" pid="141" name="FSC#COOSYSTEM@1.1:Container">
    <vt:lpwstr>COO.3000.108.7.8209275</vt:lpwstr>
  </property>
  <property fmtid="{D5CDD505-2E9C-101B-9397-08002B2CF9AE}" pid="142" name="FSC#FSCFOLIO@1.1001:docpropproject">
    <vt:lpwstr/>
  </property>
</Properties>
</file>